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84" r:id="rId3"/>
    <p:sldId id="298" r:id="rId4"/>
    <p:sldId id="299" r:id="rId5"/>
    <p:sldId id="285" r:id="rId6"/>
    <p:sldId id="283" r:id="rId7"/>
    <p:sldId id="279" r:id="rId8"/>
    <p:sldId id="286" r:id="rId9"/>
    <p:sldId id="290" r:id="rId10"/>
    <p:sldId id="282" r:id="rId11"/>
    <p:sldId id="293" r:id="rId12"/>
    <p:sldId id="300" r:id="rId13"/>
    <p:sldId id="303" r:id="rId14"/>
    <p:sldId id="296" r:id="rId15"/>
    <p:sldId id="297" r:id="rId16"/>
    <p:sldId id="292" r:id="rId17"/>
    <p:sldId id="305" r:id="rId18"/>
    <p:sldId id="304" r:id="rId19"/>
    <p:sldId id="311" r:id="rId20"/>
    <p:sldId id="310" r:id="rId21"/>
    <p:sldId id="275" r:id="rId22"/>
    <p:sldId id="26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3285" autoAdjust="0"/>
  </p:normalViewPr>
  <p:slideViewPr>
    <p:cSldViewPr snapToGrid="0">
      <p:cViewPr varScale="1">
        <p:scale>
          <a:sx n="103" d="100"/>
          <a:sy n="103" d="100"/>
        </p:scale>
        <p:origin x="144" y="3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hmed mohsin" userId="c6e447f8cef296f3" providerId="LiveId" clId="{63ECBABC-D012-4A72-8D11-ACB57105670B}"/>
    <pc:docChg chg="undo custSel addSld delSld modSld">
      <pc:chgData name="ahmed mohsin" userId="c6e447f8cef296f3" providerId="LiveId" clId="{63ECBABC-D012-4A72-8D11-ACB57105670B}" dt="2021-09-02T11:45:16.999" v="2206" actId="122"/>
      <pc:docMkLst>
        <pc:docMk/>
      </pc:docMkLst>
      <pc:sldChg chg="addSp modSp new mod setBg">
        <pc:chgData name="ahmed mohsin" userId="c6e447f8cef296f3" providerId="LiveId" clId="{63ECBABC-D012-4A72-8D11-ACB57105670B}" dt="2021-09-02T06:53:47.913" v="237" actId="113"/>
        <pc:sldMkLst>
          <pc:docMk/>
          <pc:sldMk cId="3381288931" sldId="256"/>
        </pc:sldMkLst>
        <pc:spChg chg="mod">
          <ac:chgData name="ahmed mohsin" userId="c6e447f8cef296f3" providerId="LiveId" clId="{63ECBABC-D012-4A72-8D11-ACB57105670B}" dt="2021-09-02T06:53:40.926" v="236" actId="122"/>
          <ac:spMkLst>
            <pc:docMk/>
            <pc:sldMk cId="3381288931" sldId="256"/>
            <ac:spMk id="2" creationId="{35017CE6-F659-4EA1-84E4-AEAD4C115F10}"/>
          </ac:spMkLst>
        </pc:spChg>
        <pc:spChg chg="mod">
          <ac:chgData name="ahmed mohsin" userId="c6e447f8cef296f3" providerId="LiveId" clId="{63ECBABC-D012-4A72-8D11-ACB57105670B}" dt="2021-09-02T06:53:47.913" v="237" actId="113"/>
          <ac:spMkLst>
            <pc:docMk/>
            <pc:sldMk cId="3381288931" sldId="256"/>
            <ac:spMk id="3" creationId="{53B7D7A6-4ECC-4C49-B20E-1FAFDE44EACC}"/>
          </ac:spMkLst>
        </pc:spChg>
        <pc:spChg chg="add">
          <ac:chgData name="ahmed mohsin" userId="c6e447f8cef296f3" providerId="LiveId" clId="{63ECBABC-D012-4A72-8D11-ACB57105670B}" dt="2021-09-02T06:53:34.274" v="235" actId="26606"/>
          <ac:spMkLst>
            <pc:docMk/>
            <pc:sldMk cId="3381288931" sldId="256"/>
            <ac:spMk id="8" creationId="{C7FA33FF-088D-4F16-95A2-2C64D353DEA8}"/>
          </ac:spMkLst>
        </pc:spChg>
        <pc:spChg chg="add">
          <ac:chgData name="ahmed mohsin" userId="c6e447f8cef296f3" providerId="LiveId" clId="{63ECBABC-D012-4A72-8D11-ACB57105670B}" dt="2021-09-02T06:53:34.274" v="235" actId="26606"/>
          <ac:spMkLst>
            <pc:docMk/>
            <pc:sldMk cId="3381288931" sldId="256"/>
            <ac:spMk id="10" creationId="{A376EFB1-01CF-419F-ABF1-2AF02BBFCBD1}"/>
          </ac:spMkLst>
        </pc:spChg>
        <pc:spChg chg="add">
          <ac:chgData name="ahmed mohsin" userId="c6e447f8cef296f3" providerId="LiveId" clId="{63ECBABC-D012-4A72-8D11-ACB57105670B}" dt="2021-09-02T06:53:34.274" v="235" actId="26606"/>
          <ac:spMkLst>
            <pc:docMk/>
            <pc:sldMk cId="3381288931" sldId="256"/>
            <ac:spMk id="12" creationId="{FF9DEA15-78BD-4750-AA18-B9F28A6D5AB8}"/>
          </ac:spMkLst>
        </pc:spChg>
      </pc:sldChg>
      <pc:sldChg chg="addSp modSp new mod setBg">
        <pc:chgData name="ahmed mohsin" userId="c6e447f8cef296f3" providerId="LiveId" clId="{63ECBABC-D012-4A72-8D11-ACB57105670B}" dt="2021-09-02T07:35:33.716" v="1985" actId="20577"/>
        <pc:sldMkLst>
          <pc:docMk/>
          <pc:sldMk cId="1600627996" sldId="257"/>
        </pc:sldMkLst>
        <pc:spChg chg="mod">
          <ac:chgData name="ahmed mohsin" userId="c6e447f8cef296f3" providerId="LiveId" clId="{63ECBABC-D012-4A72-8D11-ACB57105670B}" dt="2021-09-02T07:00:39.164" v="528" actId="26606"/>
          <ac:spMkLst>
            <pc:docMk/>
            <pc:sldMk cId="1600627996" sldId="257"/>
            <ac:spMk id="2" creationId="{64DE3F89-4751-4957-A024-E633BEDD57CF}"/>
          </ac:spMkLst>
        </pc:spChg>
        <pc:spChg chg="mod">
          <ac:chgData name="ahmed mohsin" userId="c6e447f8cef296f3" providerId="LiveId" clId="{63ECBABC-D012-4A72-8D11-ACB57105670B}" dt="2021-09-02T07:35:33.716" v="1985" actId="20577"/>
          <ac:spMkLst>
            <pc:docMk/>
            <pc:sldMk cId="1600627996" sldId="257"/>
            <ac:spMk id="3" creationId="{6200843D-B9E0-4445-BFF4-359D8EFF39C9}"/>
          </ac:spMkLst>
        </pc:spChg>
        <pc:spChg chg="add">
          <ac:chgData name="ahmed mohsin" userId="c6e447f8cef296f3" providerId="LiveId" clId="{63ECBABC-D012-4A72-8D11-ACB57105670B}" dt="2021-09-02T07:00:39.164" v="528" actId="26606"/>
          <ac:spMkLst>
            <pc:docMk/>
            <pc:sldMk cId="1600627996" sldId="257"/>
            <ac:spMk id="8" creationId="{7264F718-7FAC-4056-9FA9-A603EC682FE7}"/>
          </ac:spMkLst>
        </pc:spChg>
        <pc:spChg chg="add">
          <ac:chgData name="ahmed mohsin" userId="c6e447f8cef296f3" providerId="LiveId" clId="{63ECBABC-D012-4A72-8D11-ACB57105670B}" dt="2021-09-02T07:00:39.164" v="528" actId="26606"/>
          <ac:spMkLst>
            <pc:docMk/>
            <pc:sldMk cId="1600627996" sldId="257"/>
            <ac:spMk id="10" creationId="{F74639F7-E3C7-4165-A83E-6386A86BA1DA}"/>
          </ac:spMkLst>
        </pc:spChg>
        <pc:spChg chg="add">
          <ac:chgData name="ahmed mohsin" userId="c6e447f8cef296f3" providerId="LiveId" clId="{63ECBABC-D012-4A72-8D11-ACB57105670B}" dt="2021-09-02T07:00:39.164" v="528" actId="26606"/>
          <ac:spMkLst>
            <pc:docMk/>
            <pc:sldMk cId="1600627996" sldId="257"/>
            <ac:spMk id="12" creationId="{8B3AF0F1-707A-463E-B5EE-33C63A40CFC9}"/>
          </ac:spMkLst>
        </pc:spChg>
      </pc:sldChg>
      <pc:sldChg chg="addSp modSp new mod setBg">
        <pc:chgData name="ahmed mohsin" userId="c6e447f8cef296f3" providerId="LiveId" clId="{63ECBABC-D012-4A72-8D11-ACB57105670B}" dt="2021-09-02T08:02:07.170" v="2019" actId="20577"/>
        <pc:sldMkLst>
          <pc:docMk/>
          <pc:sldMk cId="4118936452" sldId="258"/>
        </pc:sldMkLst>
        <pc:spChg chg="mod">
          <ac:chgData name="ahmed mohsin" userId="c6e447f8cef296f3" providerId="LiveId" clId="{63ECBABC-D012-4A72-8D11-ACB57105670B}" dt="2021-09-02T07:13:22.428" v="977" actId="26606"/>
          <ac:spMkLst>
            <pc:docMk/>
            <pc:sldMk cId="4118936452" sldId="258"/>
            <ac:spMk id="2" creationId="{4E35D61B-5859-43A3-B875-3E7CBF557B00}"/>
          </ac:spMkLst>
        </pc:spChg>
        <pc:spChg chg="mod">
          <ac:chgData name="ahmed mohsin" userId="c6e447f8cef296f3" providerId="LiveId" clId="{63ECBABC-D012-4A72-8D11-ACB57105670B}" dt="2021-09-02T08:02:07.170" v="2019" actId="20577"/>
          <ac:spMkLst>
            <pc:docMk/>
            <pc:sldMk cId="4118936452" sldId="258"/>
            <ac:spMk id="3" creationId="{84363D84-4D6B-45E4-BE6A-3DFE75EC786E}"/>
          </ac:spMkLst>
        </pc:spChg>
        <pc:spChg chg="add">
          <ac:chgData name="ahmed mohsin" userId="c6e447f8cef296f3" providerId="LiveId" clId="{63ECBABC-D012-4A72-8D11-ACB57105670B}" dt="2021-09-02T07:13:22.428" v="977" actId="26606"/>
          <ac:spMkLst>
            <pc:docMk/>
            <pc:sldMk cId="4118936452" sldId="258"/>
            <ac:spMk id="8" creationId="{E8A8EAB8-D2FF-444D-B34B-7D32F106AD0E}"/>
          </ac:spMkLst>
        </pc:spChg>
        <pc:cxnChg chg="add">
          <ac:chgData name="ahmed mohsin" userId="c6e447f8cef296f3" providerId="LiveId" clId="{63ECBABC-D012-4A72-8D11-ACB57105670B}" dt="2021-09-02T07:13:22.428" v="977" actId="26606"/>
          <ac:cxnSpMkLst>
            <pc:docMk/>
            <pc:sldMk cId="4118936452" sldId="258"/>
            <ac:cxnSpMk id="10" creationId="{067633D1-6EE6-4118-B9F0-B363477BEE7A}"/>
          </ac:cxnSpMkLst>
        </pc:cxnChg>
        <pc:cxnChg chg="add">
          <ac:chgData name="ahmed mohsin" userId="c6e447f8cef296f3" providerId="LiveId" clId="{63ECBABC-D012-4A72-8D11-ACB57105670B}" dt="2021-09-02T07:13:22.428" v="977" actId="26606"/>
          <ac:cxnSpMkLst>
            <pc:docMk/>
            <pc:sldMk cId="4118936452" sldId="258"/>
            <ac:cxnSpMk id="12" creationId="{4AD7FFC6-42A9-49CB-B5E9-B3F6B038331B}"/>
          </ac:cxnSpMkLst>
        </pc:cxnChg>
      </pc:sldChg>
      <pc:sldChg chg="addSp delSp modSp new del mod">
        <pc:chgData name="ahmed mohsin" userId="c6e447f8cef296f3" providerId="LiveId" clId="{63ECBABC-D012-4A72-8D11-ACB57105670B}" dt="2021-09-02T08:01:10.186" v="1995" actId="47"/>
        <pc:sldMkLst>
          <pc:docMk/>
          <pc:sldMk cId="3473142050" sldId="259"/>
        </pc:sldMkLst>
        <pc:spChg chg="mod">
          <ac:chgData name="ahmed mohsin" userId="c6e447f8cef296f3" providerId="LiveId" clId="{63ECBABC-D012-4A72-8D11-ACB57105670B}" dt="2021-09-02T07:13:57.285" v="1009" actId="122"/>
          <ac:spMkLst>
            <pc:docMk/>
            <pc:sldMk cId="3473142050" sldId="259"/>
            <ac:spMk id="2" creationId="{27459397-4B21-4D2A-991E-7E451921CD5A}"/>
          </ac:spMkLst>
        </pc:spChg>
        <pc:spChg chg="del">
          <ac:chgData name="ahmed mohsin" userId="c6e447f8cef296f3" providerId="LiveId" clId="{63ECBABC-D012-4A72-8D11-ACB57105670B}" dt="2021-09-02T08:00:36.601" v="1986" actId="22"/>
          <ac:spMkLst>
            <pc:docMk/>
            <pc:sldMk cId="3473142050" sldId="259"/>
            <ac:spMk id="3" creationId="{A447D4B3-F266-4F57-ADAD-3010D7D8323B}"/>
          </ac:spMkLst>
        </pc:spChg>
        <pc:spChg chg="add mod">
          <ac:chgData name="ahmed mohsin" userId="c6e447f8cef296f3" providerId="LiveId" clId="{63ECBABC-D012-4A72-8D11-ACB57105670B}" dt="2021-09-02T08:01:07.398" v="1994" actId="478"/>
          <ac:spMkLst>
            <pc:docMk/>
            <pc:sldMk cId="3473142050" sldId="259"/>
            <ac:spMk id="7" creationId="{02646595-3258-4917-A42B-D9B552F15205}"/>
          </ac:spMkLst>
        </pc:spChg>
        <pc:picChg chg="add del mod ord">
          <ac:chgData name="ahmed mohsin" userId="c6e447f8cef296f3" providerId="LiveId" clId="{63ECBABC-D012-4A72-8D11-ACB57105670B}" dt="2021-09-02T08:01:07.398" v="1994" actId="478"/>
          <ac:picMkLst>
            <pc:docMk/>
            <pc:sldMk cId="3473142050" sldId="259"/>
            <ac:picMk id="5" creationId="{C8D52518-D126-4B7C-9289-1741A728937F}"/>
          </ac:picMkLst>
        </pc:picChg>
      </pc:sldChg>
      <pc:sldChg chg="addSp delSp modSp new mod setBg">
        <pc:chgData name="ahmed mohsin" userId="c6e447f8cef296f3" providerId="LiveId" clId="{63ECBABC-D012-4A72-8D11-ACB57105670B}" dt="2021-09-02T08:15:16.973" v="2179" actId="20577"/>
        <pc:sldMkLst>
          <pc:docMk/>
          <pc:sldMk cId="3402219381" sldId="260"/>
        </pc:sldMkLst>
        <pc:spChg chg="mod">
          <ac:chgData name="ahmed mohsin" userId="c6e447f8cef296f3" providerId="LiveId" clId="{63ECBABC-D012-4A72-8D11-ACB57105670B}" dt="2021-09-02T07:25:49.707" v="1467" actId="26606"/>
          <ac:spMkLst>
            <pc:docMk/>
            <pc:sldMk cId="3402219381" sldId="260"/>
            <ac:spMk id="2" creationId="{2700E5AE-1524-40B3-A333-194DBC3D3333}"/>
          </ac:spMkLst>
        </pc:spChg>
        <pc:spChg chg="add del mod">
          <ac:chgData name="ahmed mohsin" userId="c6e447f8cef296f3" providerId="LiveId" clId="{63ECBABC-D012-4A72-8D11-ACB57105670B}" dt="2021-09-02T07:25:49.707" v="1467" actId="26606"/>
          <ac:spMkLst>
            <pc:docMk/>
            <pc:sldMk cId="3402219381" sldId="260"/>
            <ac:spMk id="3" creationId="{EB20E17F-CF19-4937-96EA-EED02CC8CFC0}"/>
          </ac:spMkLst>
        </pc:spChg>
        <pc:spChg chg="add mod">
          <ac:chgData name="ahmed mohsin" userId="c6e447f8cef296f3" providerId="LiveId" clId="{63ECBABC-D012-4A72-8D11-ACB57105670B}" dt="2021-09-02T08:15:16.973" v="2179" actId="20577"/>
          <ac:spMkLst>
            <pc:docMk/>
            <pc:sldMk cId="3402219381" sldId="260"/>
            <ac:spMk id="7" creationId="{EB20E17F-CF19-4937-96EA-EED02CC8CFC0}"/>
          </ac:spMkLst>
        </pc:spChg>
        <pc:spChg chg="add">
          <ac:chgData name="ahmed mohsin" userId="c6e447f8cef296f3" providerId="LiveId" clId="{63ECBABC-D012-4A72-8D11-ACB57105670B}" dt="2021-09-02T07:25:49.707" v="1467" actId="26606"/>
          <ac:spMkLst>
            <pc:docMk/>
            <pc:sldMk cId="3402219381" sldId="260"/>
            <ac:spMk id="8" creationId="{A7AE9375-4664-4DB2-922D-2782A6E439AC}"/>
          </ac:spMkLst>
        </pc:spChg>
        <pc:spChg chg="add">
          <ac:chgData name="ahmed mohsin" userId="c6e447f8cef296f3" providerId="LiveId" clId="{63ECBABC-D012-4A72-8D11-ACB57105670B}" dt="2021-09-02T07:25:49.707" v="1467" actId="26606"/>
          <ac:spMkLst>
            <pc:docMk/>
            <pc:sldMk cId="3402219381" sldId="260"/>
            <ac:spMk id="12" creationId="{9DD005C1-8C51-42D6-9BEE-B9B83849743D}"/>
          </ac:spMkLst>
        </pc:spChg>
        <pc:graphicFrameChg chg="add del">
          <ac:chgData name="ahmed mohsin" userId="c6e447f8cef296f3" providerId="LiveId" clId="{63ECBABC-D012-4A72-8D11-ACB57105670B}" dt="2021-09-02T07:25:49.701" v="1466" actId="26606"/>
          <ac:graphicFrameMkLst>
            <pc:docMk/>
            <pc:sldMk cId="3402219381" sldId="260"/>
            <ac:graphicFrameMk id="5" creationId="{22B5371A-5463-49A9-8EA0-7F28F9E4C982}"/>
          </ac:graphicFrameMkLst>
        </pc:graphicFrameChg>
        <pc:cxnChg chg="add">
          <ac:chgData name="ahmed mohsin" userId="c6e447f8cef296f3" providerId="LiveId" clId="{63ECBABC-D012-4A72-8D11-ACB57105670B}" dt="2021-09-02T07:25:49.707" v="1467" actId="26606"/>
          <ac:cxnSpMkLst>
            <pc:docMk/>
            <pc:sldMk cId="3402219381" sldId="260"/>
            <ac:cxnSpMk id="10" creationId="{EE504C98-6397-41C1-A8D8-2D9C4ED307E0}"/>
          </ac:cxnSpMkLst>
        </pc:cxnChg>
      </pc:sldChg>
      <pc:sldChg chg="modSp new mod">
        <pc:chgData name="ahmed mohsin" userId="c6e447f8cef296f3" providerId="LiveId" clId="{63ECBABC-D012-4A72-8D11-ACB57105670B}" dt="2021-09-02T07:26:07.245" v="1482" actId="122"/>
        <pc:sldMkLst>
          <pc:docMk/>
          <pc:sldMk cId="300253358" sldId="261"/>
        </pc:sldMkLst>
        <pc:spChg chg="mod">
          <ac:chgData name="ahmed mohsin" userId="c6e447f8cef296f3" providerId="LiveId" clId="{63ECBABC-D012-4A72-8D11-ACB57105670B}" dt="2021-09-02T07:26:07.245" v="1482" actId="122"/>
          <ac:spMkLst>
            <pc:docMk/>
            <pc:sldMk cId="300253358" sldId="261"/>
            <ac:spMk id="2" creationId="{1B5BB572-9469-4EC1-808B-DAE3C083B80A}"/>
          </ac:spMkLst>
        </pc:spChg>
      </pc:sldChg>
      <pc:sldChg chg="modSp new mod">
        <pc:chgData name="ahmed mohsin" userId="c6e447f8cef296f3" providerId="LiveId" clId="{63ECBABC-D012-4A72-8D11-ACB57105670B}" dt="2021-09-02T07:26:01.340" v="1480" actId="122"/>
        <pc:sldMkLst>
          <pc:docMk/>
          <pc:sldMk cId="2720239494" sldId="262"/>
        </pc:sldMkLst>
        <pc:spChg chg="mod">
          <ac:chgData name="ahmed mohsin" userId="c6e447f8cef296f3" providerId="LiveId" clId="{63ECBABC-D012-4A72-8D11-ACB57105670B}" dt="2021-09-02T07:26:01.340" v="1480" actId="122"/>
          <ac:spMkLst>
            <pc:docMk/>
            <pc:sldMk cId="2720239494" sldId="262"/>
            <ac:spMk id="2" creationId="{791F3E49-94E0-413A-9E9F-AF73E0CBAADF}"/>
          </ac:spMkLst>
        </pc:spChg>
      </pc:sldChg>
      <pc:sldChg chg="addSp modSp new mod setBg">
        <pc:chgData name="ahmed mohsin" userId="c6e447f8cef296f3" providerId="LiveId" clId="{63ECBABC-D012-4A72-8D11-ACB57105670B}" dt="2021-09-02T07:30:41.940" v="1934" actId="122"/>
        <pc:sldMkLst>
          <pc:docMk/>
          <pc:sldMk cId="254662368" sldId="263"/>
        </pc:sldMkLst>
        <pc:spChg chg="mod">
          <ac:chgData name="ahmed mohsin" userId="c6e447f8cef296f3" providerId="LiveId" clId="{63ECBABC-D012-4A72-8D11-ACB57105670B}" dt="2021-09-02T07:30:41.940" v="1934" actId="122"/>
          <ac:spMkLst>
            <pc:docMk/>
            <pc:sldMk cId="254662368" sldId="263"/>
            <ac:spMk id="2" creationId="{515A4B3E-8809-4F48-AA0B-CF693FB5F8B5}"/>
          </ac:spMkLst>
        </pc:spChg>
        <pc:spChg chg="mod">
          <ac:chgData name="ahmed mohsin" userId="c6e447f8cef296f3" providerId="LiveId" clId="{63ECBABC-D012-4A72-8D11-ACB57105670B}" dt="2021-09-02T07:30:39.075" v="1933" actId="26606"/>
          <ac:spMkLst>
            <pc:docMk/>
            <pc:sldMk cId="254662368" sldId="263"/>
            <ac:spMk id="3" creationId="{14C0BC63-F3DB-48CE-A371-D77294799B6D}"/>
          </ac:spMkLst>
        </pc:spChg>
        <pc:spChg chg="add">
          <ac:chgData name="ahmed mohsin" userId="c6e447f8cef296f3" providerId="LiveId" clId="{63ECBABC-D012-4A72-8D11-ACB57105670B}" dt="2021-09-02T07:30:39.075" v="1933" actId="26606"/>
          <ac:spMkLst>
            <pc:docMk/>
            <pc:sldMk cId="254662368" sldId="263"/>
            <ac:spMk id="8" creationId="{E8A8EAB8-D2FF-444D-B34B-7D32F106AD0E}"/>
          </ac:spMkLst>
        </pc:spChg>
        <pc:cxnChg chg="add">
          <ac:chgData name="ahmed mohsin" userId="c6e447f8cef296f3" providerId="LiveId" clId="{63ECBABC-D012-4A72-8D11-ACB57105670B}" dt="2021-09-02T07:30:39.075" v="1933" actId="26606"/>
          <ac:cxnSpMkLst>
            <pc:docMk/>
            <pc:sldMk cId="254662368" sldId="263"/>
            <ac:cxnSpMk id="10" creationId="{067633D1-6EE6-4118-B9F0-B363477BEE7A}"/>
          </ac:cxnSpMkLst>
        </pc:cxnChg>
        <pc:cxnChg chg="add">
          <ac:chgData name="ahmed mohsin" userId="c6e447f8cef296f3" providerId="LiveId" clId="{63ECBABC-D012-4A72-8D11-ACB57105670B}" dt="2021-09-02T07:30:39.075" v="1933" actId="26606"/>
          <ac:cxnSpMkLst>
            <pc:docMk/>
            <pc:sldMk cId="254662368" sldId="263"/>
            <ac:cxnSpMk id="12" creationId="{4AD7FFC6-42A9-49CB-B5E9-B3F6B038331B}"/>
          </ac:cxnSpMkLst>
        </pc:cxnChg>
      </pc:sldChg>
      <pc:sldChg chg="addSp modSp new mod setBg">
        <pc:chgData name="ahmed mohsin" userId="c6e447f8cef296f3" providerId="LiveId" clId="{63ECBABC-D012-4A72-8D11-ACB57105670B}" dt="2021-09-02T07:31:15.077" v="1958" actId="26606"/>
        <pc:sldMkLst>
          <pc:docMk/>
          <pc:sldMk cId="3644580334" sldId="264"/>
        </pc:sldMkLst>
        <pc:spChg chg="mod">
          <ac:chgData name="ahmed mohsin" userId="c6e447f8cef296f3" providerId="LiveId" clId="{63ECBABC-D012-4A72-8D11-ACB57105670B}" dt="2021-09-02T07:31:15.077" v="1958" actId="26606"/>
          <ac:spMkLst>
            <pc:docMk/>
            <pc:sldMk cId="3644580334" sldId="264"/>
            <ac:spMk id="2" creationId="{DF72CA41-B759-4612-9852-B91D400F3CBA}"/>
          </ac:spMkLst>
        </pc:spChg>
        <pc:spChg chg="mod">
          <ac:chgData name="ahmed mohsin" userId="c6e447f8cef296f3" providerId="LiveId" clId="{63ECBABC-D012-4A72-8D11-ACB57105670B}" dt="2021-09-02T07:31:15.077" v="1958" actId="26606"/>
          <ac:spMkLst>
            <pc:docMk/>
            <pc:sldMk cId="3644580334" sldId="264"/>
            <ac:spMk id="3" creationId="{3FA5B1D4-9552-403B-B228-1ECCA518C614}"/>
          </ac:spMkLst>
        </pc:spChg>
        <pc:spChg chg="add">
          <ac:chgData name="ahmed mohsin" userId="c6e447f8cef296f3" providerId="LiveId" clId="{63ECBABC-D012-4A72-8D11-ACB57105670B}" dt="2021-09-02T07:31:15.077" v="1958" actId="26606"/>
          <ac:spMkLst>
            <pc:docMk/>
            <pc:sldMk cId="3644580334" sldId="264"/>
            <ac:spMk id="8" creationId="{FB5B0058-AF13-4859-B429-4EDDE2A26F7F}"/>
          </ac:spMkLst>
        </pc:spChg>
        <pc:cxnChg chg="add">
          <ac:chgData name="ahmed mohsin" userId="c6e447f8cef296f3" providerId="LiveId" clId="{63ECBABC-D012-4A72-8D11-ACB57105670B}" dt="2021-09-02T07:31:15.077" v="1958" actId="26606"/>
          <ac:cxnSpMkLst>
            <pc:docMk/>
            <pc:sldMk cId="3644580334" sldId="264"/>
            <ac:cxnSpMk id="10" creationId="{C4C8A451-B6C1-4CB1-95FC-2DBDEC61FF17}"/>
          </ac:cxnSpMkLst>
        </pc:cxnChg>
        <pc:cxnChg chg="add">
          <ac:chgData name="ahmed mohsin" userId="c6e447f8cef296f3" providerId="LiveId" clId="{63ECBABC-D012-4A72-8D11-ACB57105670B}" dt="2021-09-02T07:31:15.077" v="1958" actId="26606"/>
          <ac:cxnSpMkLst>
            <pc:docMk/>
            <pc:sldMk cId="3644580334" sldId="264"/>
            <ac:cxnSpMk id="12" creationId="{E8439DD6-1CCF-48C6-AF10-B7018793022A}"/>
          </ac:cxnSpMkLst>
        </pc:cxnChg>
      </pc:sldChg>
      <pc:sldChg chg="addSp delSp modSp new mod">
        <pc:chgData name="ahmed mohsin" userId="c6e447f8cef296f3" providerId="LiveId" clId="{63ECBABC-D012-4A72-8D11-ACB57105670B}" dt="2021-09-02T11:36:46.281" v="2187" actId="22"/>
        <pc:sldMkLst>
          <pc:docMk/>
          <pc:sldMk cId="127131359" sldId="265"/>
        </pc:sldMkLst>
        <pc:spChg chg="mod">
          <ac:chgData name="ahmed mohsin" userId="c6e447f8cef296f3" providerId="LiveId" clId="{63ECBABC-D012-4A72-8D11-ACB57105670B}" dt="2021-09-02T08:02:11.429" v="2022" actId="20577"/>
          <ac:spMkLst>
            <pc:docMk/>
            <pc:sldMk cId="127131359" sldId="265"/>
            <ac:spMk id="2" creationId="{147E0415-D6DC-477F-AB28-1152F7EEF7F6}"/>
          </ac:spMkLst>
        </pc:spChg>
        <pc:spChg chg="del">
          <ac:chgData name="ahmed mohsin" userId="c6e447f8cef296f3" providerId="LiveId" clId="{63ECBABC-D012-4A72-8D11-ACB57105670B}" dt="2021-09-02T08:01:25.413" v="2009" actId="22"/>
          <ac:spMkLst>
            <pc:docMk/>
            <pc:sldMk cId="127131359" sldId="265"/>
            <ac:spMk id="3" creationId="{EC20060B-72CF-4E3A-B73A-AB98918D6F93}"/>
          </ac:spMkLst>
        </pc:spChg>
        <pc:spChg chg="del mod">
          <ac:chgData name="ahmed mohsin" userId="c6e447f8cef296f3" providerId="LiveId" clId="{63ECBABC-D012-4A72-8D11-ACB57105670B}" dt="2021-09-02T11:26:49.014" v="2181" actId="22"/>
          <ac:spMkLst>
            <pc:docMk/>
            <pc:sldMk cId="127131359" sldId="265"/>
            <ac:spMk id="4" creationId="{F8114AEA-CCC0-4535-8207-8E2A0CFE6FF7}"/>
          </ac:spMkLst>
        </pc:spChg>
        <pc:spChg chg="add del mod">
          <ac:chgData name="ahmed mohsin" userId="c6e447f8cef296f3" providerId="LiveId" clId="{63ECBABC-D012-4A72-8D11-ACB57105670B}" dt="2021-09-02T11:36:46.281" v="2187" actId="22"/>
          <ac:spMkLst>
            <pc:docMk/>
            <pc:sldMk cId="127131359" sldId="265"/>
            <ac:spMk id="5" creationId="{C80AA4E7-35D1-41B8-A9C7-91DDED59F814}"/>
          </ac:spMkLst>
        </pc:spChg>
        <pc:picChg chg="add del mod ord">
          <ac:chgData name="ahmed mohsin" userId="c6e447f8cef296f3" providerId="LiveId" clId="{63ECBABC-D012-4A72-8D11-ACB57105670B}" dt="2021-09-02T11:17:11.248" v="2180" actId="478"/>
          <ac:picMkLst>
            <pc:docMk/>
            <pc:sldMk cId="127131359" sldId="265"/>
            <ac:picMk id="6" creationId="{FD21AC31-3E0C-4E7D-A1F1-0D986A4F41AE}"/>
          </ac:picMkLst>
        </pc:picChg>
        <pc:picChg chg="add mod ord">
          <ac:chgData name="ahmed mohsin" userId="c6e447f8cef296f3" providerId="LiveId" clId="{63ECBABC-D012-4A72-8D11-ACB57105670B}" dt="2021-09-02T11:26:49.014" v="2181" actId="22"/>
          <ac:picMkLst>
            <pc:docMk/>
            <pc:sldMk cId="127131359" sldId="265"/>
            <ac:picMk id="8" creationId="{0041CE1D-DE17-4A0D-A304-DB2C07C372E7}"/>
          </ac:picMkLst>
        </pc:picChg>
        <pc:picChg chg="add mod ord">
          <ac:chgData name="ahmed mohsin" userId="c6e447f8cef296f3" providerId="LiveId" clId="{63ECBABC-D012-4A72-8D11-ACB57105670B}" dt="2021-09-02T11:36:46.281" v="2187" actId="22"/>
          <ac:picMkLst>
            <pc:docMk/>
            <pc:sldMk cId="127131359" sldId="265"/>
            <ac:picMk id="10" creationId="{405D1429-1396-4590-BA97-9CD02B4504C1}"/>
          </ac:picMkLst>
        </pc:picChg>
      </pc:sldChg>
      <pc:sldChg chg="modSp new mod">
        <pc:chgData name="ahmed mohsin" userId="c6e447f8cef296f3" providerId="LiveId" clId="{63ECBABC-D012-4A72-8D11-ACB57105670B}" dt="2021-09-02T11:42:35.212" v="2189" actId="1076"/>
        <pc:sldMkLst>
          <pc:docMk/>
          <pc:sldMk cId="2386749722" sldId="266"/>
        </pc:sldMkLst>
        <pc:spChg chg="mod">
          <ac:chgData name="ahmed mohsin" userId="c6e447f8cef296f3" providerId="LiveId" clId="{63ECBABC-D012-4A72-8D11-ACB57105670B}" dt="2021-09-02T11:42:35.212" v="2189" actId="1076"/>
          <ac:spMkLst>
            <pc:docMk/>
            <pc:sldMk cId="2386749722" sldId="266"/>
            <ac:spMk id="2" creationId="{1B556199-9134-44C7-972A-BC569330DD65}"/>
          </ac:spMkLst>
        </pc:spChg>
      </pc:sldChg>
      <pc:sldChg chg="new">
        <pc:chgData name="ahmed mohsin" userId="c6e447f8cef296f3" providerId="LiveId" clId="{63ECBABC-D012-4A72-8D11-ACB57105670B}" dt="2021-09-02T11:45:00.174" v="2190" actId="680"/>
        <pc:sldMkLst>
          <pc:docMk/>
          <pc:sldMk cId="2253864647" sldId="267"/>
        </pc:sldMkLst>
      </pc:sldChg>
      <pc:sldChg chg="modSp new mod">
        <pc:chgData name="ahmed mohsin" userId="c6e447f8cef296f3" providerId="LiveId" clId="{63ECBABC-D012-4A72-8D11-ACB57105670B}" dt="2021-09-02T11:45:16.999" v="2206" actId="122"/>
        <pc:sldMkLst>
          <pc:docMk/>
          <pc:sldMk cId="2369445663" sldId="268"/>
        </pc:sldMkLst>
        <pc:spChg chg="mod">
          <ac:chgData name="ahmed mohsin" userId="c6e447f8cef296f3" providerId="LiveId" clId="{63ECBABC-D012-4A72-8D11-ACB57105670B}" dt="2021-09-02T11:45:16.999" v="2206" actId="122"/>
          <ac:spMkLst>
            <pc:docMk/>
            <pc:sldMk cId="2369445663" sldId="268"/>
            <ac:spMk id="2" creationId="{81D12BF3-7817-4EEA-B0E5-A868502E6A43}"/>
          </ac:spMkLst>
        </pc:spChg>
      </pc:sldChg>
    </pc:docChg>
  </pc:docChgLst>
  <pc:docChgLst>
    <pc:chgData name="ahmed mohsin" userId="c6e447f8cef296f3" providerId="LiveId" clId="{EC60D2A6-5415-4635-AB1C-4A20909E3D8E}"/>
    <pc:docChg chg="undo custSel addSld delSld modSld">
      <pc:chgData name="ahmed mohsin" userId="c6e447f8cef296f3" providerId="LiveId" clId="{EC60D2A6-5415-4635-AB1C-4A20909E3D8E}" dt="2021-09-06T07:06:50.569" v="287" actId="20577"/>
      <pc:docMkLst>
        <pc:docMk/>
      </pc:docMkLst>
      <pc:sldChg chg="modSp mod">
        <pc:chgData name="ahmed mohsin" userId="c6e447f8cef296f3" providerId="LiveId" clId="{EC60D2A6-5415-4635-AB1C-4A20909E3D8E}" dt="2021-09-06T07:06:50.569" v="287" actId="20577"/>
        <pc:sldMkLst>
          <pc:docMk/>
          <pc:sldMk cId="254662368" sldId="263"/>
        </pc:sldMkLst>
        <pc:spChg chg="mod">
          <ac:chgData name="ahmed mohsin" userId="c6e447f8cef296f3" providerId="LiveId" clId="{EC60D2A6-5415-4635-AB1C-4A20909E3D8E}" dt="2021-09-06T07:06:50.569" v="287" actId="20577"/>
          <ac:spMkLst>
            <pc:docMk/>
            <pc:sldMk cId="254662368" sldId="263"/>
            <ac:spMk id="3" creationId="{14C0BC63-F3DB-48CE-A371-D77294799B6D}"/>
          </ac:spMkLst>
        </pc:spChg>
      </pc:sldChg>
      <pc:sldChg chg="modSp new del mod">
        <pc:chgData name="ahmed mohsin" userId="c6e447f8cef296f3" providerId="LiveId" clId="{EC60D2A6-5415-4635-AB1C-4A20909E3D8E}" dt="2021-09-06T05:46:22.886" v="23" actId="680"/>
        <pc:sldMkLst>
          <pc:docMk/>
          <pc:sldMk cId="1990648288" sldId="270"/>
        </pc:sldMkLst>
        <pc:spChg chg="mod">
          <ac:chgData name="ahmed mohsin" userId="c6e447f8cef296f3" providerId="LiveId" clId="{EC60D2A6-5415-4635-AB1C-4A20909E3D8E}" dt="2021-09-06T05:46:22.535" v="22" actId="20577"/>
          <ac:spMkLst>
            <pc:docMk/>
            <pc:sldMk cId="1990648288" sldId="270"/>
            <ac:spMk id="2" creationId="{5B54439E-712F-4AB4-8AD4-7221088E5E47}"/>
          </ac:spMkLst>
        </pc:spChg>
        <pc:spChg chg="mod">
          <ac:chgData name="ahmed mohsin" userId="c6e447f8cef296f3" providerId="LiveId" clId="{EC60D2A6-5415-4635-AB1C-4A20909E3D8E}" dt="2021-09-06T05:46:21.672" v="20"/>
          <ac:spMkLst>
            <pc:docMk/>
            <pc:sldMk cId="1990648288" sldId="270"/>
            <ac:spMk id="3" creationId="{9E7B7388-A0DD-432A-90CC-91BA4891C3E4}"/>
          </ac:spMkLst>
        </pc:spChg>
      </pc:sldChg>
      <pc:sldChg chg="modSp new mod">
        <pc:chgData name="ahmed mohsin" userId="c6e447f8cef296f3" providerId="LiveId" clId="{EC60D2A6-5415-4635-AB1C-4A20909E3D8E}" dt="2021-09-06T05:47:23.318" v="95" actId="404"/>
        <pc:sldMkLst>
          <pc:docMk/>
          <pc:sldMk cId="2772565591" sldId="270"/>
        </pc:sldMkLst>
        <pc:spChg chg="mod">
          <ac:chgData name="ahmed mohsin" userId="c6e447f8cef296f3" providerId="LiveId" clId="{EC60D2A6-5415-4635-AB1C-4A20909E3D8E}" dt="2021-09-06T05:46:35.686" v="50" actId="122"/>
          <ac:spMkLst>
            <pc:docMk/>
            <pc:sldMk cId="2772565591" sldId="270"/>
            <ac:spMk id="2" creationId="{9A496D7E-530B-4B90-8417-65CDC0DA4F81}"/>
          </ac:spMkLst>
        </pc:spChg>
        <pc:spChg chg="mod">
          <ac:chgData name="ahmed mohsin" userId="c6e447f8cef296f3" providerId="LiveId" clId="{EC60D2A6-5415-4635-AB1C-4A20909E3D8E}" dt="2021-09-06T05:46:43.762" v="61" actId="20577"/>
          <ac:spMkLst>
            <pc:docMk/>
            <pc:sldMk cId="2772565591" sldId="270"/>
            <ac:spMk id="3" creationId="{2B0B4C7C-3E3D-40FB-B62D-F36826DB6616}"/>
          </ac:spMkLst>
        </pc:spChg>
        <pc:spChg chg="mod">
          <ac:chgData name="ahmed mohsin" userId="c6e447f8cef296f3" providerId="LiveId" clId="{EC60D2A6-5415-4635-AB1C-4A20909E3D8E}" dt="2021-09-06T05:47:22.931" v="93" actId="27636"/>
          <ac:spMkLst>
            <pc:docMk/>
            <pc:sldMk cId="2772565591" sldId="270"/>
            <ac:spMk id="4" creationId="{FE8288FE-27F2-470C-BF3B-497C9F2335F2}"/>
          </ac:spMkLst>
        </pc:spChg>
        <pc:spChg chg="mod">
          <ac:chgData name="ahmed mohsin" userId="c6e447f8cef296f3" providerId="LiveId" clId="{EC60D2A6-5415-4635-AB1C-4A20909E3D8E}" dt="2021-09-06T05:46:48.879" v="75" actId="20577"/>
          <ac:spMkLst>
            <pc:docMk/>
            <pc:sldMk cId="2772565591" sldId="270"/>
            <ac:spMk id="5" creationId="{38BD4267-68E7-480F-8027-F53993764C80}"/>
          </ac:spMkLst>
        </pc:spChg>
        <pc:spChg chg="mod">
          <ac:chgData name="ahmed mohsin" userId="c6e447f8cef296f3" providerId="LiveId" clId="{EC60D2A6-5415-4635-AB1C-4A20909E3D8E}" dt="2021-09-06T05:47:23.318" v="95" actId="404"/>
          <ac:spMkLst>
            <pc:docMk/>
            <pc:sldMk cId="2772565591" sldId="270"/>
            <ac:spMk id="6" creationId="{28F7BFEA-7D79-4972-B543-1D990A7FC57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072E7A-5732-4573-88FF-DC1DE8E0744E}" type="datetimeFigureOut">
              <a:rPr lang="en-US" smtClean="0"/>
              <a:t>5/30/2022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208693-DFD6-46D2-BB41-4C061B4281C3}" type="slidenum">
              <a:rPr lang="en-US" smtClean="0"/>
              <a:t>‹#›</a:t>
            </a:fld>
            <a:endParaRPr lang="en-US"/>
          </a:p>
        </p:txBody>
      </p:sp>
    </p:spTree>
    <p:extLst>
      <p:ext uri="{BB962C8B-B14F-4D97-AF65-F5344CB8AC3E}">
        <p14:creationId xmlns:p14="http://schemas.microsoft.com/office/powerpoint/2010/main" val="16930745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208693-DFD6-46D2-BB41-4C061B4281C3}" type="slidenum">
              <a:rPr lang="en-US" smtClean="0"/>
              <a:t>3</a:t>
            </a:fld>
            <a:endParaRPr lang="en-US"/>
          </a:p>
        </p:txBody>
      </p:sp>
    </p:spTree>
    <p:extLst>
      <p:ext uri="{BB962C8B-B14F-4D97-AF65-F5344CB8AC3E}">
        <p14:creationId xmlns:p14="http://schemas.microsoft.com/office/powerpoint/2010/main" val="3236958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208693-DFD6-46D2-BB41-4C061B4281C3}" type="slidenum">
              <a:rPr lang="en-US" smtClean="0"/>
              <a:t>6</a:t>
            </a:fld>
            <a:endParaRPr lang="en-US"/>
          </a:p>
        </p:txBody>
      </p:sp>
    </p:spTree>
    <p:extLst>
      <p:ext uri="{BB962C8B-B14F-4D97-AF65-F5344CB8AC3E}">
        <p14:creationId xmlns:p14="http://schemas.microsoft.com/office/powerpoint/2010/main" val="1133497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208693-DFD6-46D2-BB41-4C061B4281C3}" type="slidenum">
              <a:rPr lang="en-US" smtClean="0"/>
              <a:t>8</a:t>
            </a:fld>
            <a:endParaRPr lang="en-US"/>
          </a:p>
        </p:txBody>
      </p:sp>
    </p:spTree>
    <p:extLst>
      <p:ext uri="{BB962C8B-B14F-4D97-AF65-F5344CB8AC3E}">
        <p14:creationId xmlns:p14="http://schemas.microsoft.com/office/powerpoint/2010/main" val="3157052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208693-DFD6-46D2-BB41-4C061B4281C3}" type="slidenum">
              <a:rPr lang="en-US" smtClean="0"/>
              <a:t>12</a:t>
            </a:fld>
            <a:endParaRPr lang="en-US"/>
          </a:p>
        </p:txBody>
      </p:sp>
    </p:spTree>
    <p:extLst>
      <p:ext uri="{BB962C8B-B14F-4D97-AF65-F5344CB8AC3E}">
        <p14:creationId xmlns:p14="http://schemas.microsoft.com/office/powerpoint/2010/main" val="3653309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208693-DFD6-46D2-BB41-4C061B4281C3}" type="slidenum">
              <a:rPr lang="en-US" smtClean="0"/>
              <a:t>14</a:t>
            </a:fld>
            <a:endParaRPr lang="en-US"/>
          </a:p>
        </p:txBody>
      </p:sp>
    </p:spTree>
    <p:extLst>
      <p:ext uri="{BB962C8B-B14F-4D97-AF65-F5344CB8AC3E}">
        <p14:creationId xmlns:p14="http://schemas.microsoft.com/office/powerpoint/2010/main" val="2168459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4AEC8-2E72-483B-81F4-8B4D6503FA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EBAD15-86A5-4C31-97C8-2CC5BF4B75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C04DDF9-B1A3-4259-897B-DED9813FD79E}"/>
              </a:ext>
            </a:extLst>
          </p:cNvPr>
          <p:cNvSpPr>
            <a:spLocks noGrp="1"/>
          </p:cNvSpPr>
          <p:nvPr>
            <p:ph type="dt" sz="half" idx="10"/>
          </p:nvPr>
        </p:nvSpPr>
        <p:spPr/>
        <p:txBody>
          <a:bodyPr/>
          <a:lstStyle/>
          <a:p>
            <a:fld id="{2FD3FF76-E13D-4851-9D69-B93700433AF5}" type="datetimeFigureOut">
              <a:rPr lang="en-US" smtClean="0"/>
              <a:t>5/30/2022</a:t>
            </a:fld>
            <a:endParaRPr lang="en-US"/>
          </a:p>
        </p:txBody>
      </p:sp>
      <p:sp>
        <p:nvSpPr>
          <p:cNvPr id="5" name="Footer Placeholder 4">
            <a:extLst>
              <a:ext uri="{FF2B5EF4-FFF2-40B4-BE49-F238E27FC236}">
                <a16:creationId xmlns:a16="http://schemas.microsoft.com/office/drawing/2014/main" id="{E0D3BCAC-049B-4E05-93D5-8F71F9CA14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8B94A9-385E-4A27-B4FE-575425342244}"/>
              </a:ext>
            </a:extLst>
          </p:cNvPr>
          <p:cNvSpPr>
            <a:spLocks noGrp="1"/>
          </p:cNvSpPr>
          <p:nvPr>
            <p:ph type="sldNum" sz="quarter" idx="12"/>
          </p:nvPr>
        </p:nvSpPr>
        <p:spPr/>
        <p:txBody>
          <a:bodyPr/>
          <a:lstStyle/>
          <a:p>
            <a:fld id="{C0987D6E-37CC-4794-9713-391305BE962E}" type="slidenum">
              <a:rPr lang="en-US" smtClean="0"/>
              <a:t>‹#›</a:t>
            </a:fld>
            <a:endParaRPr lang="en-US"/>
          </a:p>
        </p:txBody>
      </p:sp>
    </p:spTree>
    <p:extLst>
      <p:ext uri="{BB962C8B-B14F-4D97-AF65-F5344CB8AC3E}">
        <p14:creationId xmlns:p14="http://schemas.microsoft.com/office/powerpoint/2010/main" val="2289373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8C606-F51E-4087-9AEF-AE678011BFA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00B413-D982-43B3-B222-A778BB4FA2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BB31CC-EFD9-408C-A994-BAD4355D9554}"/>
              </a:ext>
            </a:extLst>
          </p:cNvPr>
          <p:cNvSpPr>
            <a:spLocks noGrp="1"/>
          </p:cNvSpPr>
          <p:nvPr>
            <p:ph type="dt" sz="half" idx="10"/>
          </p:nvPr>
        </p:nvSpPr>
        <p:spPr/>
        <p:txBody>
          <a:bodyPr/>
          <a:lstStyle/>
          <a:p>
            <a:fld id="{2FD3FF76-E13D-4851-9D69-B93700433AF5}" type="datetimeFigureOut">
              <a:rPr lang="en-US" smtClean="0"/>
              <a:t>5/30/2022</a:t>
            </a:fld>
            <a:endParaRPr lang="en-US"/>
          </a:p>
        </p:txBody>
      </p:sp>
      <p:sp>
        <p:nvSpPr>
          <p:cNvPr id="5" name="Footer Placeholder 4">
            <a:extLst>
              <a:ext uri="{FF2B5EF4-FFF2-40B4-BE49-F238E27FC236}">
                <a16:creationId xmlns:a16="http://schemas.microsoft.com/office/drawing/2014/main" id="{CDB65698-A048-41FF-A7E4-7172E202FD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B434F2-E035-4E5B-A50B-1B6488FA9550}"/>
              </a:ext>
            </a:extLst>
          </p:cNvPr>
          <p:cNvSpPr>
            <a:spLocks noGrp="1"/>
          </p:cNvSpPr>
          <p:nvPr>
            <p:ph type="sldNum" sz="quarter" idx="12"/>
          </p:nvPr>
        </p:nvSpPr>
        <p:spPr/>
        <p:txBody>
          <a:bodyPr/>
          <a:lstStyle/>
          <a:p>
            <a:fld id="{C0987D6E-37CC-4794-9713-391305BE962E}" type="slidenum">
              <a:rPr lang="en-US" smtClean="0"/>
              <a:t>‹#›</a:t>
            </a:fld>
            <a:endParaRPr lang="en-US"/>
          </a:p>
        </p:txBody>
      </p:sp>
    </p:spTree>
    <p:extLst>
      <p:ext uri="{BB962C8B-B14F-4D97-AF65-F5344CB8AC3E}">
        <p14:creationId xmlns:p14="http://schemas.microsoft.com/office/powerpoint/2010/main" val="41873437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D1C129-A707-482C-BE35-F1FE89A87C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F3475AD-A65B-4FCB-B0FB-E6FA5528EF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6013FF-1B28-40B1-85C3-A21983145ACC}"/>
              </a:ext>
            </a:extLst>
          </p:cNvPr>
          <p:cNvSpPr>
            <a:spLocks noGrp="1"/>
          </p:cNvSpPr>
          <p:nvPr>
            <p:ph type="dt" sz="half" idx="10"/>
          </p:nvPr>
        </p:nvSpPr>
        <p:spPr/>
        <p:txBody>
          <a:bodyPr/>
          <a:lstStyle/>
          <a:p>
            <a:fld id="{2FD3FF76-E13D-4851-9D69-B93700433AF5}" type="datetimeFigureOut">
              <a:rPr lang="en-US" smtClean="0"/>
              <a:t>5/30/2022</a:t>
            </a:fld>
            <a:endParaRPr lang="en-US"/>
          </a:p>
        </p:txBody>
      </p:sp>
      <p:sp>
        <p:nvSpPr>
          <p:cNvPr id="5" name="Footer Placeholder 4">
            <a:extLst>
              <a:ext uri="{FF2B5EF4-FFF2-40B4-BE49-F238E27FC236}">
                <a16:creationId xmlns:a16="http://schemas.microsoft.com/office/drawing/2014/main" id="{6B12485B-905A-4755-A50F-BA6A749EA9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F8DAA4-CBB6-4278-8BF9-31BD397EA20E}"/>
              </a:ext>
            </a:extLst>
          </p:cNvPr>
          <p:cNvSpPr>
            <a:spLocks noGrp="1"/>
          </p:cNvSpPr>
          <p:nvPr>
            <p:ph type="sldNum" sz="quarter" idx="12"/>
          </p:nvPr>
        </p:nvSpPr>
        <p:spPr/>
        <p:txBody>
          <a:bodyPr/>
          <a:lstStyle/>
          <a:p>
            <a:fld id="{C0987D6E-37CC-4794-9713-391305BE962E}" type="slidenum">
              <a:rPr lang="en-US" smtClean="0"/>
              <a:t>‹#›</a:t>
            </a:fld>
            <a:endParaRPr lang="en-US"/>
          </a:p>
        </p:txBody>
      </p:sp>
    </p:spTree>
    <p:extLst>
      <p:ext uri="{BB962C8B-B14F-4D97-AF65-F5344CB8AC3E}">
        <p14:creationId xmlns:p14="http://schemas.microsoft.com/office/powerpoint/2010/main" val="2040659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FD7DA-FD2D-4ECF-860D-8970DD95F6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1FD612-5A16-417A-A101-4F156F1000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C72494-F47C-492D-9EC3-752B74FD1B37}"/>
              </a:ext>
            </a:extLst>
          </p:cNvPr>
          <p:cNvSpPr>
            <a:spLocks noGrp="1"/>
          </p:cNvSpPr>
          <p:nvPr>
            <p:ph type="dt" sz="half" idx="10"/>
          </p:nvPr>
        </p:nvSpPr>
        <p:spPr/>
        <p:txBody>
          <a:bodyPr/>
          <a:lstStyle/>
          <a:p>
            <a:fld id="{2FD3FF76-E13D-4851-9D69-B93700433AF5}" type="datetimeFigureOut">
              <a:rPr lang="en-US" smtClean="0"/>
              <a:t>5/30/2022</a:t>
            </a:fld>
            <a:endParaRPr lang="en-US"/>
          </a:p>
        </p:txBody>
      </p:sp>
      <p:sp>
        <p:nvSpPr>
          <p:cNvPr id="5" name="Footer Placeholder 4">
            <a:extLst>
              <a:ext uri="{FF2B5EF4-FFF2-40B4-BE49-F238E27FC236}">
                <a16:creationId xmlns:a16="http://schemas.microsoft.com/office/drawing/2014/main" id="{504DE2D6-0801-4E46-8F8C-B34D78D5BC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2F8BD-6D42-4443-A291-E9D1FD4D26EA}"/>
              </a:ext>
            </a:extLst>
          </p:cNvPr>
          <p:cNvSpPr>
            <a:spLocks noGrp="1"/>
          </p:cNvSpPr>
          <p:nvPr>
            <p:ph type="sldNum" sz="quarter" idx="12"/>
          </p:nvPr>
        </p:nvSpPr>
        <p:spPr/>
        <p:txBody>
          <a:bodyPr/>
          <a:lstStyle/>
          <a:p>
            <a:fld id="{C0987D6E-37CC-4794-9713-391305BE962E}" type="slidenum">
              <a:rPr lang="en-US" smtClean="0"/>
              <a:t>‹#›</a:t>
            </a:fld>
            <a:endParaRPr lang="en-US"/>
          </a:p>
        </p:txBody>
      </p:sp>
    </p:spTree>
    <p:extLst>
      <p:ext uri="{BB962C8B-B14F-4D97-AF65-F5344CB8AC3E}">
        <p14:creationId xmlns:p14="http://schemas.microsoft.com/office/powerpoint/2010/main" val="282486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39953-379C-4AE9-9F1D-B4170B843A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A633CFE-0C54-45D0-9157-D3F3395AE4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1BE2FA7-7611-4F1A-BAA4-51AE71A40E96}"/>
              </a:ext>
            </a:extLst>
          </p:cNvPr>
          <p:cNvSpPr>
            <a:spLocks noGrp="1"/>
          </p:cNvSpPr>
          <p:nvPr>
            <p:ph type="dt" sz="half" idx="10"/>
          </p:nvPr>
        </p:nvSpPr>
        <p:spPr/>
        <p:txBody>
          <a:bodyPr/>
          <a:lstStyle/>
          <a:p>
            <a:fld id="{2FD3FF76-E13D-4851-9D69-B93700433AF5}" type="datetimeFigureOut">
              <a:rPr lang="en-US" smtClean="0"/>
              <a:t>5/30/2022</a:t>
            </a:fld>
            <a:endParaRPr lang="en-US"/>
          </a:p>
        </p:txBody>
      </p:sp>
      <p:sp>
        <p:nvSpPr>
          <p:cNvPr id="5" name="Footer Placeholder 4">
            <a:extLst>
              <a:ext uri="{FF2B5EF4-FFF2-40B4-BE49-F238E27FC236}">
                <a16:creationId xmlns:a16="http://schemas.microsoft.com/office/drawing/2014/main" id="{3AF40108-4719-4164-B663-47F5BE7C4E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069A08-5DDB-4DD5-B09B-161C467A6CDD}"/>
              </a:ext>
            </a:extLst>
          </p:cNvPr>
          <p:cNvSpPr>
            <a:spLocks noGrp="1"/>
          </p:cNvSpPr>
          <p:nvPr>
            <p:ph type="sldNum" sz="quarter" idx="12"/>
          </p:nvPr>
        </p:nvSpPr>
        <p:spPr/>
        <p:txBody>
          <a:bodyPr/>
          <a:lstStyle/>
          <a:p>
            <a:fld id="{C0987D6E-37CC-4794-9713-391305BE962E}" type="slidenum">
              <a:rPr lang="en-US" smtClean="0"/>
              <a:t>‹#›</a:t>
            </a:fld>
            <a:endParaRPr lang="en-US"/>
          </a:p>
        </p:txBody>
      </p:sp>
    </p:spTree>
    <p:extLst>
      <p:ext uri="{BB962C8B-B14F-4D97-AF65-F5344CB8AC3E}">
        <p14:creationId xmlns:p14="http://schemas.microsoft.com/office/powerpoint/2010/main" val="1676407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BC152-D825-464A-90FD-C3F2EE03E6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D131E4-24C3-4B7A-93EC-DE5E584DED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BF8449-DF59-46C8-B4A7-F17D8B6491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FFC5C4-CE28-43A9-AA34-E697044EA66F}"/>
              </a:ext>
            </a:extLst>
          </p:cNvPr>
          <p:cNvSpPr>
            <a:spLocks noGrp="1"/>
          </p:cNvSpPr>
          <p:nvPr>
            <p:ph type="dt" sz="half" idx="10"/>
          </p:nvPr>
        </p:nvSpPr>
        <p:spPr/>
        <p:txBody>
          <a:bodyPr/>
          <a:lstStyle/>
          <a:p>
            <a:fld id="{2FD3FF76-E13D-4851-9D69-B93700433AF5}" type="datetimeFigureOut">
              <a:rPr lang="en-US" smtClean="0"/>
              <a:t>5/30/2022</a:t>
            </a:fld>
            <a:endParaRPr lang="en-US"/>
          </a:p>
        </p:txBody>
      </p:sp>
      <p:sp>
        <p:nvSpPr>
          <p:cNvPr id="6" name="Footer Placeholder 5">
            <a:extLst>
              <a:ext uri="{FF2B5EF4-FFF2-40B4-BE49-F238E27FC236}">
                <a16:creationId xmlns:a16="http://schemas.microsoft.com/office/drawing/2014/main" id="{97C77668-F946-421E-9850-11A4EFBDAB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052BE9-2272-4BE5-8CDA-B1D4806EF231}"/>
              </a:ext>
            </a:extLst>
          </p:cNvPr>
          <p:cNvSpPr>
            <a:spLocks noGrp="1"/>
          </p:cNvSpPr>
          <p:nvPr>
            <p:ph type="sldNum" sz="quarter" idx="12"/>
          </p:nvPr>
        </p:nvSpPr>
        <p:spPr/>
        <p:txBody>
          <a:bodyPr/>
          <a:lstStyle/>
          <a:p>
            <a:fld id="{C0987D6E-37CC-4794-9713-391305BE962E}" type="slidenum">
              <a:rPr lang="en-US" smtClean="0"/>
              <a:t>‹#›</a:t>
            </a:fld>
            <a:endParaRPr lang="en-US"/>
          </a:p>
        </p:txBody>
      </p:sp>
    </p:spTree>
    <p:extLst>
      <p:ext uri="{BB962C8B-B14F-4D97-AF65-F5344CB8AC3E}">
        <p14:creationId xmlns:p14="http://schemas.microsoft.com/office/powerpoint/2010/main" val="1001489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02B78-5FBF-4988-9CB5-F625DE59B4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4DD9DBD-D8D1-4BD1-AE76-0B62C7164F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E3C844-4200-4AB0-A4CA-9D07E29D7E0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BA553A-BB70-4390-9925-B56BC5CE66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BE0615-3DBA-4359-8F91-39C4E940E24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5FEA76-364A-4592-803E-329DABD4AA1B}"/>
              </a:ext>
            </a:extLst>
          </p:cNvPr>
          <p:cNvSpPr>
            <a:spLocks noGrp="1"/>
          </p:cNvSpPr>
          <p:nvPr>
            <p:ph type="dt" sz="half" idx="10"/>
          </p:nvPr>
        </p:nvSpPr>
        <p:spPr/>
        <p:txBody>
          <a:bodyPr/>
          <a:lstStyle/>
          <a:p>
            <a:fld id="{2FD3FF76-E13D-4851-9D69-B93700433AF5}" type="datetimeFigureOut">
              <a:rPr lang="en-US" smtClean="0"/>
              <a:t>5/30/2022</a:t>
            </a:fld>
            <a:endParaRPr lang="en-US"/>
          </a:p>
        </p:txBody>
      </p:sp>
      <p:sp>
        <p:nvSpPr>
          <p:cNvPr id="8" name="Footer Placeholder 7">
            <a:extLst>
              <a:ext uri="{FF2B5EF4-FFF2-40B4-BE49-F238E27FC236}">
                <a16:creationId xmlns:a16="http://schemas.microsoft.com/office/drawing/2014/main" id="{C9357C20-6E05-4598-9AC2-03BFE32DD3C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998AC2A-72DA-4F64-90AD-369D303E78E6}"/>
              </a:ext>
            </a:extLst>
          </p:cNvPr>
          <p:cNvSpPr>
            <a:spLocks noGrp="1"/>
          </p:cNvSpPr>
          <p:nvPr>
            <p:ph type="sldNum" sz="quarter" idx="12"/>
          </p:nvPr>
        </p:nvSpPr>
        <p:spPr/>
        <p:txBody>
          <a:bodyPr/>
          <a:lstStyle/>
          <a:p>
            <a:fld id="{C0987D6E-37CC-4794-9713-391305BE962E}" type="slidenum">
              <a:rPr lang="en-US" smtClean="0"/>
              <a:t>‹#›</a:t>
            </a:fld>
            <a:endParaRPr lang="en-US"/>
          </a:p>
        </p:txBody>
      </p:sp>
    </p:spTree>
    <p:extLst>
      <p:ext uri="{BB962C8B-B14F-4D97-AF65-F5344CB8AC3E}">
        <p14:creationId xmlns:p14="http://schemas.microsoft.com/office/powerpoint/2010/main" val="2946247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E3D1E-7330-469A-8A51-3E06D1A920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1256E1A-7078-4532-80C6-8562663B6BAE}"/>
              </a:ext>
            </a:extLst>
          </p:cNvPr>
          <p:cNvSpPr>
            <a:spLocks noGrp="1"/>
          </p:cNvSpPr>
          <p:nvPr>
            <p:ph type="dt" sz="half" idx="10"/>
          </p:nvPr>
        </p:nvSpPr>
        <p:spPr/>
        <p:txBody>
          <a:bodyPr/>
          <a:lstStyle/>
          <a:p>
            <a:fld id="{2FD3FF76-E13D-4851-9D69-B93700433AF5}" type="datetimeFigureOut">
              <a:rPr lang="en-US" smtClean="0"/>
              <a:t>5/30/2022</a:t>
            </a:fld>
            <a:endParaRPr lang="en-US"/>
          </a:p>
        </p:txBody>
      </p:sp>
      <p:sp>
        <p:nvSpPr>
          <p:cNvPr id="4" name="Footer Placeholder 3">
            <a:extLst>
              <a:ext uri="{FF2B5EF4-FFF2-40B4-BE49-F238E27FC236}">
                <a16:creationId xmlns:a16="http://schemas.microsoft.com/office/drawing/2014/main" id="{63FCD132-CBD7-4117-AAE6-2F2A88C6598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47D635-B38E-48A4-B8F5-38A392A2B9CB}"/>
              </a:ext>
            </a:extLst>
          </p:cNvPr>
          <p:cNvSpPr>
            <a:spLocks noGrp="1"/>
          </p:cNvSpPr>
          <p:nvPr>
            <p:ph type="sldNum" sz="quarter" idx="12"/>
          </p:nvPr>
        </p:nvSpPr>
        <p:spPr/>
        <p:txBody>
          <a:bodyPr/>
          <a:lstStyle/>
          <a:p>
            <a:fld id="{C0987D6E-37CC-4794-9713-391305BE962E}" type="slidenum">
              <a:rPr lang="en-US" smtClean="0"/>
              <a:t>‹#›</a:t>
            </a:fld>
            <a:endParaRPr lang="en-US"/>
          </a:p>
        </p:txBody>
      </p:sp>
    </p:spTree>
    <p:extLst>
      <p:ext uri="{BB962C8B-B14F-4D97-AF65-F5344CB8AC3E}">
        <p14:creationId xmlns:p14="http://schemas.microsoft.com/office/powerpoint/2010/main" val="3321903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D39D89-1587-44A2-8B03-209E2D418B26}"/>
              </a:ext>
            </a:extLst>
          </p:cNvPr>
          <p:cNvSpPr>
            <a:spLocks noGrp="1"/>
          </p:cNvSpPr>
          <p:nvPr>
            <p:ph type="dt" sz="half" idx="10"/>
          </p:nvPr>
        </p:nvSpPr>
        <p:spPr/>
        <p:txBody>
          <a:bodyPr/>
          <a:lstStyle/>
          <a:p>
            <a:fld id="{2FD3FF76-E13D-4851-9D69-B93700433AF5}" type="datetimeFigureOut">
              <a:rPr lang="en-US" smtClean="0"/>
              <a:t>5/30/2022</a:t>
            </a:fld>
            <a:endParaRPr lang="en-US"/>
          </a:p>
        </p:txBody>
      </p:sp>
      <p:sp>
        <p:nvSpPr>
          <p:cNvPr id="3" name="Footer Placeholder 2">
            <a:extLst>
              <a:ext uri="{FF2B5EF4-FFF2-40B4-BE49-F238E27FC236}">
                <a16:creationId xmlns:a16="http://schemas.microsoft.com/office/drawing/2014/main" id="{2AD42290-E6A6-4D5C-B80B-F5034DA9D1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35438A5-2952-43DD-B992-22A1094FFF59}"/>
              </a:ext>
            </a:extLst>
          </p:cNvPr>
          <p:cNvSpPr>
            <a:spLocks noGrp="1"/>
          </p:cNvSpPr>
          <p:nvPr>
            <p:ph type="sldNum" sz="quarter" idx="12"/>
          </p:nvPr>
        </p:nvSpPr>
        <p:spPr/>
        <p:txBody>
          <a:bodyPr/>
          <a:lstStyle/>
          <a:p>
            <a:fld id="{C0987D6E-37CC-4794-9713-391305BE962E}" type="slidenum">
              <a:rPr lang="en-US" smtClean="0"/>
              <a:t>‹#›</a:t>
            </a:fld>
            <a:endParaRPr lang="en-US"/>
          </a:p>
        </p:txBody>
      </p:sp>
    </p:spTree>
    <p:extLst>
      <p:ext uri="{BB962C8B-B14F-4D97-AF65-F5344CB8AC3E}">
        <p14:creationId xmlns:p14="http://schemas.microsoft.com/office/powerpoint/2010/main" val="133736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87DFA-8622-4069-B6D5-7F76119787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C8AC70-6EC9-4BE9-BD89-A209FE331D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9DCACD8-C3B4-444D-8EAD-B0A21FE362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9F6D21-84CF-4E7F-B331-62D0165E8970}"/>
              </a:ext>
            </a:extLst>
          </p:cNvPr>
          <p:cNvSpPr>
            <a:spLocks noGrp="1"/>
          </p:cNvSpPr>
          <p:nvPr>
            <p:ph type="dt" sz="half" idx="10"/>
          </p:nvPr>
        </p:nvSpPr>
        <p:spPr/>
        <p:txBody>
          <a:bodyPr/>
          <a:lstStyle/>
          <a:p>
            <a:fld id="{2FD3FF76-E13D-4851-9D69-B93700433AF5}" type="datetimeFigureOut">
              <a:rPr lang="en-US" smtClean="0"/>
              <a:t>5/30/2022</a:t>
            </a:fld>
            <a:endParaRPr lang="en-US"/>
          </a:p>
        </p:txBody>
      </p:sp>
      <p:sp>
        <p:nvSpPr>
          <p:cNvPr id="6" name="Footer Placeholder 5">
            <a:extLst>
              <a:ext uri="{FF2B5EF4-FFF2-40B4-BE49-F238E27FC236}">
                <a16:creationId xmlns:a16="http://schemas.microsoft.com/office/drawing/2014/main" id="{B976CC1E-4076-4FA6-867C-B10D950933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848B12-EFCB-4137-9EC5-A51BBD569503}"/>
              </a:ext>
            </a:extLst>
          </p:cNvPr>
          <p:cNvSpPr>
            <a:spLocks noGrp="1"/>
          </p:cNvSpPr>
          <p:nvPr>
            <p:ph type="sldNum" sz="quarter" idx="12"/>
          </p:nvPr>
        </p:nvSpPr>
        <p:spPr/>
        <p:txBody>
          <a:bodyPr/>
          <a:lstStyle/>
          <a:p>
            <a:fld id="{C0987D6E-37CC-4794-9713-391305BE962E}" type="slidenum">
              <a:rPr lang="en-US" smtClean="0"/>
              <a:t>‹#›</a:t>
            </a:fld>
            <a:endParaRPr lang="en-US"/>
          </a:p>
        </p:txBody>
      </p:sp>
    </p:spTree>
    <p:extLst>
      <p:ext uri="{BB962C8B-B14F-4D97-AF65-F5344CB8AC3E}">
        <p14:creationId xmlns:p14="http://schemas.microsoft.com/office/powerpoint/2010/main" val="1011944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93B41-CEED-435E-AFAE-F1066AFFD4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89C5D1-3EA3-4248-A437-0810CCDE0B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49CC5FD-05EA-43E8-98F1-A5D5595918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D9DB94-D3FF-4C5B-B0DA-F44C5116F70B}"/>
              </a:ext>
            </a:extLst>
          </p:cNvPr>
          <p:cNvSpPr>
            <a:spLocks noGrp="1"/>
          </p:cNvSpPr>
          <p:nvPr>
            <p:ph type="dt" sz="half" idx="10"/>
          </p:nvPr>
        </p:nvSpPr>
        <p:spPr/>
        <p:txBody>
          <a:bodyPr/>
          <a:lstStyle/>
          <a:p>
            <a:fld id="{2FD3FF76-E13D-4851-9D69-B93700433AF5}" type="datetimeFigureOut">
              <a:rPr lang="en-US" smtClean="0"/>
              <a:t>5/30/2022</a:t>
            </a:fld>
            <a:endParaRPr lang="en-US"/>
          </a:p>
        </p:txBody>
      </p:sp>
      <p:sp>
        <p:nvSpPr>
          <p:cNvPr id="6" name="Footer Placeholder 5">
            <a:extLst>
              <a:ext uri="{FF2B5EF4-FFF2-40B4-BE49-F238E27FC236}">
                <a16:creationId xmlns:a16="http://schemas.microsoft.com/office/drawing/2014/main" id="{DEFEB99D-B074-4021-A2DD-B71166F346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A0BA8C-4A11-4417-9E85-2EED577D2271}"/>
              </a:ext>
            </a:extLst>
          </p:cNvPr>
          <p:cNvSpPr>
            <a:spLocks noGrp="1"/>
          </p:cNvSpPr>
          <p:nvPr>
            <p:ph type="sldNum" sz="quarter" idx="12"/>
          </p:nvPr>
        </p:nvSpPr>
        <p:spPr/>
        <p:txBody>
          <a:bodyPr/>
          <a:lstStyle/>
          <a:p>
            <a:fld id="{C0987D6E-37CC-4794-9713-391305BE962E}" type="slidenum">
              <a:rPr lang="en-US" smtClean="0"/>
              <a:t>‹#›</a:t>
            </a:fld>
            <a:endParaRPr lang="en-US"/>
          </a:p>
        </p:txBody>
      </p:sp>
    </p:spTree>
    <p:extLst>
      <p:ext uri="{BB962C8B-B14F-4D97-AF65-F5344CB8AC3E}">
        <p14:creationId xmlns:p14="http://schemas.microsoft.com/office/powerpoint/2010/main" val="19321412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6EB0EA-2250-4C4D-B6B5-080CED7E18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14DE77-9821-49AE-A524-24BE8BB8AA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89C5D0-1012-4662-B5F4-AB9E4E262D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D3FF76-E13D-4851-9D69-B93700433AF5}" type="datetimeFigureOut">
              <a:rPr lang="en-US" smtClean="0"/>
              <a:t>5/30/2022</a:t>
            </a:fld>
            <a:endParaRPr lang="en-US"/>
          </a:p>
        </p:txBody>
      </p:sp>
      <p:sp>
        <p:nvSpPr>
          <p:cNvPr id="5" name="Footer Placeholder 4">
            <a:extLst>
              <a:ext uri="{FF2B5EF4-FFF2-40B4-BE49-F238E27FC236}">
                <a16:creationId xmlns:a16="http://schemas.microsoft.com/office/drawing/2014/main" id="{A70C6CD2-43F6-4B91-8152-74C2A8211E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C378E33-180A-4203-A804-69B578AB86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987D6E-37CC-4794-9713-391305BE962E}" type="slidenum">
              <a:rPr lang="en-US" smtClean="0"/>
              <a:t>‹#›</a:t>
            </a:fld>
            <a:endParaRPr lang="en-US"/>
          </a:p>
        </p:txBody>
      </p:sp>
    </p:spTree>
    <p:extLst>
      <p:ext uri="{BB962C8B-B14F-4D97-AF65-F5344CB8AC3E}">
        <p14:creationId xmlns:p14="http://schemas.microsoft.com/office/powerpoint/2010/main" val="7646424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E234CF4-802C-4AA1-B540-36C3B838C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D800584-727A-48CF-8223-244AD9717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67" y="-1"/>
            <a:ext cx="5038344"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017CE6-F659-4EA1-84E4-AEAD4C115F10}"/>
              </a:ext>
            </a:extLst>
          </p:cNvPr>
          <p:cNvSpPr>
            <a:spLocks noGrp="1"/>
          </p:cNvSpPr>
          <p:nvPr>
            <p:ph type="title"/>
          </p:nvPr>
        </p:nvSpPr>
        <p:spPr>
          <a:xfrm>
            <a:off x="763337" y="1468410"/>
            <a:ext cx="4725608" cy="3921176"/>
          </a:xfrm>
          <a:scene3d>
            <a:camera prst="orthographicFront">
              <a:rot lat="0" lon="0" rev="0"/>
            </a:camera>
            <a:lightRig rig="soft" dir="t">
              <a:rot lat="0" lon="0" rev="0"/>
            </a:lightRig>
          </a:scene3d>
        </p:spPr>
        <p:txBody>
          <a:bodyPr anchor="ctr">
            <a:noAutofit/>
          </a:bodyPr>
          <a:lstStyle/>
          <a:p>
            <a:pPr algn="ctr"/>
            <a:r>
              <a:rPr lang="en-US" sz="4000" b="1" dirty="0">
                <a:latin typeface="Bahnschrift" panose="020B0502040204020203" pitchFamily="34" charset="0"/>
              </a:rPr>
              <a:t>Islamic &amp; Modern Western Economic Systems:</a:t>
            </a:r>
            <a:br>
              <a:rPr lang="en-US" sz="4000" b="1" dirty="0">
                <a:latin typeface="Bahnschrift" panose="020B0502040204020203" pitchFamily="34" charset="0"/>
              </a:rPr>
            </a:br>
            <a:r>
              <a:rPr lang="en-US" sz="4000" dirty="0">
                <a:latin typeface="Bahnschrift Light" panose="020B0502040204020203" pitchFamily="34" charset="0"/>
              </a:rPr>
              <a:t>An In-Depth Analysis &amp; Comparison</a:t>
            </a:r>
          </a:p>
        </p:txBody>
      </p:sp>
      <p:grpSp>
        <p:nvGrpSpPr>
          <p:cNvPr id="46" name="Group 24">
            <a:extLst>
              <a:ext uri="{FF2B5EF4-FFF2-40B4-BE49-F238E27FC236}">
                <a16:creationId xmlns:a16="http://schemas.microsoft.com/office/drawing/2014/main" id="{B0CED441-B73B-4907-9AF2-614CEAC6A1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5422392" y="64008"/>
            <a:chExt cx="1178966" cy="232963"/>
          </a:xfrm>
        </p:grpSpPr>
        <p:sp>
          <p:nvSpPr>
            <p:cNvPr id="47" name="Rectangle 64">
              <a:extLst>
                <a:ext uri="{FF2B5EF4-FFF2-40B4-BE49-F238E27FC236}">
                  <a16:creationId xmlns:a16="http://schemas.microsoft.com/office/drawing/2014/main" id="{A03170C9-14E4-4D47-827E-51518FA9CA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66">
              <a:extLst>
                <a:ext uri="{FF2B5EF4-FFF2-40B4-BE49-F238E27FC236}">
                  <a16:creationId xmlns:a16="http://schemas.microsoft.com/office/drawing/2014/main" id="{757EFF12-1826-499E-94C2-AF4400A664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4">
              <a:extLst>
                <a:ext uri="{FF2B5EF4-FFF2-40B4-BE49-F238E27FC236}">
                  <a16:creationId xmlns:a16="http://schemas.microsoft.com/office/drawing/2014/main" id="{20CC511B-2DB0-4523-82ED-40CCC5C7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6CB93565-67D6-49DD-8D4E-4685AC81A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AE9D45A7-FFB3-4E69-A4EC-FAA3489B0E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A29467A6-0F59-4991-89B5-35408BD725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AA726CA1-9A94-4AF0-B9DD-3572C692A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EB03BD70-FD68-460B-A88B-005DAB5BED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C1040543-6AB1-4FE1-8946-59D0E7BB8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BEEF4851-38D3-48A2-B05D-269771626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DEC37F16-C638-42B2-AA09-CA5142D85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0AC31779-80E9-4BF3-9703-F63FE8094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4">
              <a:extLst>
                <a:ext uri="{FF2B5EF4-FFF2-40B4-BE49-F238E27FC236}">
                  <a16:creationId xmlns:a16="http://schemas.microsoft.com/office/drawing/2014/main" id="{D71CA5FF-D764-4C4E-8854-E5875684F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81A1FA9D-7285-4D42-ADF3-BC14114B27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4">
              <a:extLst>
                <a:ext uri="{FF2B5EF4-FFF2-40B4-BE49-F238E27FC236}">
                  <a16:creationId xmlns:a16="http://schemas.microsoft.com/office/drawing/2014/main" id="{A1E40F6A-5F88-46D9-A510-00D54F0B8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6">
              <a:extLst>
                <a:ext uri="{FF2B5EF4-FFF2-40B4-BE49-F238E27FC236}">
                  <a16:creationId xmlns:a16="http://schemas.microsoft.com/office/drawing/2014/main" id="{938C555D-926A-4092-966E-1BC7E455F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4">
              <a:extLst>
                <a:ext uri="{FF2B5EF4-FFF2-40B4-BE49-F238E27FC236}">
                  <a16:creationId xmlns:a16="http://schemas.microsoft.com/office/drawing/2014/main" id="{58D049FF-3E13-4E3E-A5BE-CF5253B8E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6">
              <a:extLst>
                <a:ext uri="{FF2B5EF4-FFF2-40B4-BE49-F238E27FC236}">
                  <a16:creationId xmlns:a16="http://schemas.microsoft.com/office/drawing/2014/main" id="{A16547CF-5B03-4E57-B466-A0FDCECADD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4">
              <a:extLst>
                <a:ext uri="{FF2B5EF4-FFF2-40B4-BE49-F238E27FC236}">
                  <a16:creationId xmlns:a16="http://schemas.microsoft.com/office/drawing/2014/main" id="{84C012C4-5959-40D5-8A7B-8542BD4B98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6">
              <a:extLst>
                <a:ext uri="{FF2B5EF4-FFF2-40B4-BE49-F238E27FC236}">
                  <a16:creationId xmlns:a16="http://schemas.microsoft.com/office/drawing/2014/main" id="{8C7DF75A-2C0D-4388-A295-397333ADBD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53B7D7A6-4ECC-4C49-B20E-1FAFDE44EACC}"/>
              </a:ext>
            </a:extLst>
          </p:cNvPr>
          <p:cNvSpPr>
            <a:spLocks noGrp="1"/>
          </p:cNvSpPr>
          <p:nvPr>
            <p:ph idx="1"/>
          </p:nvPr>
        </p:nvSpPr>
        <p:spPr>
          <a:xfrm>
            <a:off x="6421120" y="499833"/>
            <a:ext cx="5100320" cy="5581226"/>
          </a:xfrm>
        </p:spPr>
        <p:txBody>
          <a:bodyPr anchor="b">
            <a:normAutofit/>
          </a:bodyPr>
          <a:lstStyle/>
          <a:p>
            <a:pPr marL="0" indent="0">
              <a:buNone/>
            </a:pPr>
            <a:r>
              <a:rPr lang="en-US" sz="2200" b="1" dirty="0">
                <a:solidFill>
                  <a:srgbClr val="0070C0"/>
                </a:solidFill>
                <a:latin typeface="Bahnschrift" panose="020B0502040204020203" pitchFamily="34" charset="0"/>
              </a:rPr>
              <a:t>Presented by:</a:t>
            </a:r>
          </a:p>
          <a:p>
            <a:r>
              <a:rPr lang="en-US" sz="2200" dirty="0">
                <a:latin typeface="Bahnschrift" panose="020B0502040204020203" pitchFamily="34" charset="0"/>
              </a:rPr>
              <a:t>Danial Ahmad </a:t>
            </a:r>
            <a:r>
              <a:rPr lang="en-US" sz="2200" dirty="0">
                <a:solidFill>
                  <a:schemeClr val="tx1">
                    <a:lumMod val="65000"/>
                    <a:lumOff val="35000"/>
                  </a:schemeClr>
                </a:solidFill>
                <a:latin typeface="Bahnschrift" panose="020B0502040204020203" pitchFamily="34" charset="0"/>
              </a:rPr>
              <a:t>(331388)</a:t>
            </a:r>
          </a:p>
          <a:p>
            <a:r>
              <a:rPr lang="en-US" sz="2200" dirty="0">
                <a:latin typeface="Bahnschrift" panose="020B0502040204020203" pitchFamily="34" charset="0"/>
              </a:rPr>
              <a:t>Muhammad Ahmed Mohsin </a:t>
            </a:r>
            <a:r>
              <a:rPr lang="en-US" sz="2200" dirty="0">
                <a:solidFill>
                  <a:schemeClr val="tx1">
                    <a:lumMod val="65000"/>
                    <a:lumOff val="35000"/>
                  </a:schemeClr>
                </a:solidFill>
                <a:latin typeface="Bahnschrift" panose="020B0502040204020203" pitchFamily="34" charset="0"/>
              </a:rPr>
              <a:t>(333060)</a:t>
            </a:r>
          </a:p>
          <a:p>
            <a:r>
              <a:rPr lang="en-US" sz="2200" dirty="0">
                <a:latin typeface="Bahnschrift" panose="020B0502040204020203" pitchFamily="34" charset="0"/>
              </a:rPr>
              <a:t>Muhammad Umer </a:t>
            </a:r>
            <a:r>
              <a:rPr lang="en-US" sz="2200" dirty="0">
                <a:solidFill>
                  <a:schemeClr val="tx1">
                    <a:lumMod val="65000"/>
                    <a:lumOff val="35000"/>
                  </a:schemeClr>
                </a:solidFill>
                <a:latin typeface="Bahnschrift" panose="020B0502040204020203" pitchFamily="34" charset="0"/>
              </a:rPr>
              <a:t>(345834)</a:t>
            </a:r>
          </a:p>
          <a:p>
            <a:r>
              <a:rPr lang="en-US" sz="2200" dirty="0">
                <a:latin typeface="Bahnschrift" panose="020B0502040204020203" pitchFamily="34" charset="0"/>
              </a:rPr>
              <a:t>Imran Haider </a:t>
            </a:r>
            <a:r>
              <a:rPr lang="en-US" sz="2200" dirty="0">
                <a:solidFill>
                  <a:schemeClr val="tx1">
                    <a:lumMod val="65000"/>
                    <a:lumOff val="35000"/>
                  </a:schemeClr>
                </a:solidFill>
                <a:latin typeface="Bahnschrift" panose="020B0502040204020203" pitchFamily="34" charset="0"/>
              </a:rPr>
              <a:t>(332569)</a:t>
            </a:r>
          </a:p>
          <a:p>
            <a:r>
              <a:rPr lang="en-US" sz="2200" dirty="0">
                <a:latin typeface="Bahnschrift" panose="020B0502040204020203" pitchFamily="34" charset="0"/>
              </a:rPr>
              <a:t>Tariq Umar</a:t>
            </a:r>
            <a:r>
              <a:rPr lang="en-US" sz="2200" dirty="0">
                <a:solidFill>
                  <a:schemeClr val="tx1">
                    <a:lumMod val="65000"/>
                    <a:lumOff val="35000"/>
                  </a:schemeClr>
                </a:solidFill>
                <a:latin typeface="Bahnschrift" panose="020B0502040204020203" pitchFamily="34" charset="0"/>
              </a:rPr>
              <a:t> (334943)</a:t>
            </a:r>
          </a:p>
          <a:p>
            <a:r>
              <a:rPr lang="en-US" sz="2200" dirty="0">
                <a:latin typeface="Bahnschrift" panose="020B0502040204020203" pitchFamily="34" charset="0"/>
              </a:rPr>
              <a:t>Saad Bakhtiar </a:t>
            </a:r>
            <a:r>
              <a:rPr lang="en-US" sz="2200" dirty="0">
                <a:solidFill>
                  <a:schemeClr val="tx1">
                    <a:lumMod val="65000"/>
                    <a:lumOff val="35000"/>
                  </a:schemeClr>
                </a:solidFill>
                <a:latin typeface="Bahnschrift" panose="020B0502040204020203" pitchFamily="34" charset="0"/>
              </a:rPr>
              <a:t>(341150)</a:t>
            </a:r>
          </a:p>
        </p:txBody>
      </p:sp>
    </p:spTree>
    <p:extLst>
      <p:ext uri="{BB962C8B-B14F-4D97-AF65-F5344CB8AC3E}">
        <p14:creationId xmlns:p14="http://schemas.microsoft.com/office/powerpoint/2010/main" val="3381288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F2AC420E-F79A-4FB7-8013-94B1E8B63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592824" cy="32339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DE3F89-4751-4957-A024-E633BEDD57CF}"/>
              </a:ext>
            </a:extLst>
          </p:cNvPr>
          <p:cNvSpPr>
            <a:spLocks noGrp="1"/>
          </p:cNvSpPr>
          <p:nvPr>
            <p:ph type="title"/>
          </p:nvPr>
        </p:nvSpPr>
        <p:spPr>
          <a:xfrm>
            <a:off x="1166648" y="655591"/>
            <a:ext cx="4929352" cy="2315616"/>
          </a:xfrm>
        </p:spPr>
        <p:txBody>
          <a:bodyPr>
            <a:normAutofit/>
          </a:bodyPr>
          <a:lstStyle/>
          <a:p>
            <a:pPr algn="ctr"/>
            <a:r>
              <a:rPr lang="en-US" b="1" dirty="0">
                <a:latin typeface="Bahnschrift" panose="020B0502040204020203" pitchFamily="34" charset="0"/>
              </a:rPr>
              <a:t>Mixed Economy</a:t>
            </a:r>
          </a:p>
        </p:txBody>
      </p:sp>
      <p:sp>
        <p:nvSpPr>
          <p:cNvPr id="78" name="Rectangle 77">
            <a:extLst>
              <a:ext uri="{FF2B5EF4-FFF2-40B4-BE49-F238E27FC236}">
                <a16:creationId xmlns:a16="http://schemas.microsoft.com/office/drawing/2014/main" id="{BF647E38-F93D-4661-8D77-CE13EEB65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8E8872B6-836E-4281-A971-D133C61875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81" name="Rectangle 64">
              <a:extLst>
                <a:ext uri="{FF2B5EF4-FFF2-40B4-BE49-F238E27FC236}">
                  <a16:creationId xmlns:a16="http://schemas.microsoft.com/office/drawing/2014/main" id="{0B655FA0-F08E-419A-83F5-23E3ADA5A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66">
              <a:extLst>
                <a:ext uri="{FF2B5EF4-FFF2-40B4-BE49-F238E27FC236}">
                  <a16:creationId xmlns:a16="http://schemas.microsoft.com/office/drawing/2014/main" id="{AD8E9261-7E3D-4B22-9B39-8CC1D4F43F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64">
              <a:extLst>
                <a:ext uri="{FF2B5EF4-FFF2-40B4-BE49-F238E27FC236}">
                  <a16:creationId xmlns:a16="http://schemas.microsoft.com/office/drawing/2014/main" id="{632485D7-A2AD-470C-BD26-EABCF63F9C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66">
              <a:extLst>
                <a:ext uri="{FF2B5EF4-FFF2-40B4-BE49-F238E27FC236}">
                  <a16:creationId xmlns:a16="http://schemas.microsoft.com/office/drawing/2014/main" id="{22BD4173-4E70-447E-9DFE-F4E5CB830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64">
              <a:extLst>
                <a:ext uri="{FF2B5EF4-FFF2-40B4-BE49-F238E27FC236}">
                  <a16:creationId xmlns:a16="http://schemas.microsoft.com/office/drawing/2014/main" id="{037F912F-356C-4A91-B15E-7A1D626E6D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66">
              <a:extLst>
                <a:ext uri="{FF2B5EF4-FFF2-40B4-BE49-F238E27FC236}">
                  <a16:creationId xmlns:a16="http://schemas.microsoft.com/office/drawing/2014/main" id="{49B3E584-4770-448C-AEA7-2CEE9F85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64">
              <a:extLst>
                <a:ext uri="{FF2B5EF4-FFF2-40B4-BE49-F238E27FC236}">
                  <a16:creationId xmlns:a16="http://schemas.microsoft.com/office/drawing/2014/main" id="{BB0DAED8-C4B6-4A57-9196-B117598652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66">
              <a:extLst>
                <a:ext uri="{FF2B5EF4-FFF2-40B4-BE49-F238E27FC236}">
                  <a16:creationId xmlns:a16="http://schemas.microsoft.com/office/drawing/2014/main" id="{72B27AFA-86A5-4FB9-9FE1-33E250396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64">
              <a:extLst>
                <a:ext uri="{FF2B5EF4-FFF2-40B4-BE49-F238E27FC236}">
                  <a16:creationId xmlns:a16="http://schemas.microsoft.com/office/drawing/2014/main" id="{655899FB-5538-4E4C-B95A-D3BA49BBD3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66">
              <a:extLst>
                <a:ext uri="{FF2B5EF4-FFF2-40B4-BE49-F238E27FC236}">
                  <a16:creationId xmlns:a16="http://schemas.microsoft.com/office/drawing/2014/main" id="{885694C0-F226-4392-885A-1056B163F3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64">
              <a:extLst>
                <a:ext uri="{FF2B5EF4-FFF2-40B4-BE49-F238E27FC236}">
                  <a16:creationId xmlns:a16="http://schemas.microsoft.com/office/drawing/2014/main" id="{483E3282-BB58-46D8-BB45-F7F2DBCCF1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66">
              <a:extLst>
                <a:ext uri="{FF2B5EF4-FFF2-40B4-BE49-F238E27FC236}">
                  <a16:creationId xmlns:a16="http://schemas.microsoft.com/office/drawing/2014/main" id="{402E8DFE-1141-4DAF-AB0C-A74CC0EFDA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64">
              <a:extLst>
                <a:ext uri="{FF2B5EF4-FFF2-40B4-BE49-F238E27FC236}">
                  <a16:creationId xmlns:a16="http://schemas.microsoft.com/office/drawing/2014/main" id="{B261BAA8-8B84-4751-80F6-9153C68F2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66">
              <a:extLst>
                <a:ext uri="{FF2B5EF4-FFF2-40B4-BE49-F238E27FC236}">
                  <a16:creationId xmlns:a16="http://schemas.microsoft.com/office/drawing/2014/main" id="{10FB8389-B4B0-4276-A6EB-5535937738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64">
              <a:extLst>
                <a:ext uri="{FF2B5EF4-FFF2-40B4-BE49-F238E27FC236}">
                  <a16:creationId xmlns:a16="http://schemas.microsoft.com/office/drawing/2014/main" id="{7E496AA7-168D-4B53-A954-31C3A61C22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66">
              <a:extLst>
                <a:ext uri="{FF2B5EF4-FFF2-40B4-BE49-F238E27FC236}">
                  <a16:creationId xmlns:a16="http://schemas.microsoft.com/office/drawing/2014/main" id="{E0223324-6476-4A1F-B26F-77CB4E5AA0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64">
              <a:extLst>
                <a:ext uri="{FF2B5EF4-FFF2-40B4-BE49-F238E27FC236}">
                  <a16:creationId xmlns:a16="http://schemas.microsoft.com/office/drawing/2014/main" id="{81E2E8B6-2216-47C5-A3C2-1DBAD819E3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66">
              <a:extLst>
                <a:ext uri="{FF2B5EF4-FFF2-40B4-BE49-F238E27FC236}">
                  <a16:creationId xmlns:a16="http://schemas.microsoft.com/office/drawing/2014/main" id="{9A0ABF1C-7928-4DD3-B9A6-6B5995997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64">
              <a:extLst>
                <a:ext uri="{FF2B5EF4-FFF2-40B4-BE49-F238E27FC236}">
                  <a16:creationId xmlns:a16="http://schemas.microsoft.com/office/drawing/2014/main" id="{8D1F42DA-9F6E-477D-B3BB-92EC089DBC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66">
              <a:extLst>
                <a:ext uri="{FF2B5EF4-FFF2-40B4-BE49-F238E27FC236}">
                  <a16:creationId xmlns:a16="http://schemas.microsoft.com/office/drawing/2014/main" id="{9457FA40-677B-4BAA-BF89-253A485DD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a:extLst>
              <a:ext uri="{FF2B5EF4-FFF2-40B4-BE49-F238E27FC236}">
                <a16:creationId xmlns:a16="http://schemas.microsoft.com/office/drawing/2014/main" id="{1497785C-78B5-A6D4-C711-31121FA4F690}"/>
              </a:ext>
            </a:extLst>
          </p:cNvPr>
          <p:cNvSpPr/>
          <p:nvPr/>
        </p:nvSpPr>
        <p:spPr>
          <a:xfrm>
            <a:off x="-1" y="3233983"/>
            <a:ext cx="6592824" cy="3624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D6C80E47-971C-437F-B030-191115B01D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33984"/>
            <a:ext cx="606971"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Mixed Economic System - Overview, How It Works, Pros and Cons">
            <a:extLst>
              <a:ext uri="{FF2B5EF4-FFF2-40B4-BE49-F238E27FC236}">
                <a16:creationId xmlns:a16="http://schemas.microsoft.com/office/drawing/2014/main" id="{A456782A-BC32-C9BB-2F1A-282E95FF70E2}"/>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3952" r="3917"/>
          <a:stretch/>
        </p:blipFill>
        <p:spPr bwMode="auto">
          <a:xfrm>
            <a:off x="724161" y="3483781"/>
            <a:ext cx="5814326" cy="2718628"/>
          </a:xfrm>
          <a:prstGeom prst="rect">
            <a:avLst/>
          </a:prstGeom>
          <a:noFill/>
          <a:extLst>
            <a:ext uri="{909E8E84-426E-40DD-AFC4-6F175D3DCCD1}">
              <a14:hiddenFill xmlns:a14="http://schemas.microsoft.com/office/drawing/2010/main">
                <a:solidFill>
                  <a:srgbClr val="FFFFFF"/>
                </a:solidFill>
              </a14:hiddenFill>
            </a:ext>
          </a:extLst>
        </p:spPr>
      </p:pic>
      <p:sp>
        <p:nvSpPr>
          <p:cNvPr id="16" name="Content Placeholder 2">
            <a:extLst>
              <a:ext uri="{FF2B5EF4-FFF2-40B4-BE49-F238E27FC236}">
                <a16:creationId xmlns:a16="http://schemas.microsoft.com/office/drawing/2014/main" id="{6200843D-B9E0-4445-BFF4-359D8EFF39C9}"/>
              </a:ext>
            </a:extLst>
          </p:cNvPr>
          <p:cNvSpPr>
            <a:spLocks noGrp="1"/>
          </p:cNvSpPr>
          <p:nvPr>
            <p:ph idx="1"/>
          </p:nvPr>
        </p:nvSpPr>
        <p:spPr>
          <a:xfrm>
            <a:off x="7169101" y="521207"/>
            <a:ext cx="4496426" cy="5957789"/>
          </a:xfrm>
        </p:spPr>
        <p:txBody>
          <a:bodyPr anchor="ctr">
            <a:normAutofit/>
          </a:bodyPr>
          <a:lstStyle/>
          <a:p>
            <a:r>
              <a:rPr lang="en-US" sz="2200" b="0" i="0" dirty="0">
                <a:solidFill>
                  <a:srgbClr val="0070C0"/>
                </a:solidFill>
                <a:effectLst/>
              </a:rPr>
              <a:t>Mixed economy </a:t>
            </a:r>
            <a:r>
              <a:rPr lang="en-US" sz="2200" b="0" i="0" dirty="0">
                <a:solidFill>
                  <a:schemeClr val="tx1">
                    <a:lumMod val="85000"/>
                    <a:lumOff val="15000"/>
                  </a:schemeClr>
                </a:solidFill>
                <a:effectLst/>
              </a:rPr>
              <a:t>combines various aspects of market and command economies</a:t>
            </a:r>
          </a:p>
          <a:p>
            <a:r>
              <a:rPr lang="en-US" sz="2200" dirty="0">
                <a:solidFill>
                  <a:schemeClr val="tx1">
                    <a:lumMod val="85000"/>
                    <a:lumOff val="15000"/>
                  </a:schemeClr>
                </a:solidFill>
              </a:rPr>
              <a:t>Most of the countries around the globe utilize mixed economic policies to </a:t>
            </a:r>
            <a:r>
              <a:rPr lang="en-US" sz="2200" dirty="0">
                <a:solidFill>
                  <a:srgbClr val="0070C0"/>
                </a:solidFill>
              </a:rPr>
              <a:t>varying extents</a:t>
            </a:r>
            <a:endParaRPr lang="en-US" sz="2200" b="0" i="0" dirty="0">
              <a:solidFill>
                <a:srgbClr val="0070C0"/>
              </a:solidFill>
              <a:effectLst/>
            </a:endParaRPr>
          </a:p>
          <a:p>
            <a:r>
              <a:rPr lang="en-US" sz="2200" dirty="0">
                <a:solidFill>
                  <a:schemeClr val="tx1">
                    <a:lumMod val="85000"/>
                    <a:lumOff val="15000"/>
                  </a:schemeClr>
                </a:solidFill>
              </a:rPr>
              <a:t>For </a:t>
            </a:r>
            <a:r>
              <a:rPr lang="en-US" sz="2200" dirty="0">
                <a:solidFill>
                  <a:srgbClr val="0070C0"/>
                </a:solidFill>
              </a:rPr>
              <a:t>example</a:t>
            </a:r>
            <a:r>
              <a:rPr lang="en-US" sz="2200" dirty="0">
                <a:solidFill>
                  <a:schemeClr val="tx1">
                    <a:lumMod val="85000"/>
                    <a:lumOff val="15000"/>
                  </a:schemeClr>
                </a:solidFill>
              </a:rPr>
              <a:t>, in a mixed economy, p</a:t>
            </a:r>
            <a:r>
              <a:rPr lang="en-US" sz="2200" b="0" i="0" dirty="0">
                <a:solidFill>
                  <a:schemeClr val="tx1">
                    <a:lumMod val="85000"/>
                    <a:lumOff val="15000"/>
                  </a:schemeClr>
                </a:solidFill>
                <a:effectLst/>
              </a:rPr>
              <a:t>ost offices and other government buildings are controlled by the government while still allowing for private ownership in other industries such as restaurants, etc.</a:t>
            </a:r>
            <a:endParaRPr lang="en-US" sz="2200" dirty="0">
              <a:solidFill>
                <a:schemeClr val="tx1">
                  <a:lumMod val="85000"/>
                  <a:lumOff val="15000"/>
                </a:schemeClr>
              </a:solidFill>
            </a:endParaRPr>
          </a:p>
        </p:txBody>
      </p:sp>
    </p:spTree>
    <p:extLst>
      <p:ext uri="{BB962C8B-B14F-4D97-AF65-F5344CB8AC3E}">
        <p14:creationId xmlns:p14="http://schemas.microsoft.com/office/powerpoint/2010/main" val="795845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The Islamic Economic System – Official Blog of Ahmadiyya Muslim Women's  Association UK">
            <a:extLst>
              <a:ext uri="{FF2B5EF4-FFF2-40B4-BE49-F238E27FC236}">
                <a16:creationId xmlns:a16="http://schemas.microsoft.com/office/drawing/2014/main" id="{CAA3E213-4730-DF3A-8421-37F915112FAA}"/>
              </a:ext>
            </a:extLst>
          </p:cNvPr>
          <p:cNvPicPr>
            <a:picLocks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t="3449" b="11912"/>
          <a:stretch/>
        </p:blipFill>
        <p:spPr bwMode="auto">
          <a:xfrm>
            <a:off x="145200" y="201600"/>
            <a:ext cx="11901600" cy="6454800"/>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719677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E234CF4-802C-4AA1-B540-36C3B838C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D800584-727A-48CF-8223-244AD9717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67" y="-1"/>
            <a:ext cx="5038344"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DE3F89-4751-4957-A024-E633BEDD57CF}"/>
              </a:ext>
            </a:extLst>
          </p:cNvPr>
          <p:cNvSpPr>
            <a:spLocks noGrp="1"/>
          </p:cNvSpPr>
          <p:nvPr>
            <p:ph type="title"/>
          </p:nvPr>
        </p:nvSpPr>
        <p:spPr>
          <a:xfrm>
            <a:off x="1090088" y="1332952"/>
            <a:ext cx="4072100" cy="1901032"/>
          </a:xfrm>
        </p:spPr>
        <p:txBody>
          <a:bodyPr anchor="ctr">
            <a:normAutofit fontScale="90000"/>
          </a:bodyPr>
          <a:lstStyle/>
          <a:p>
            <a:pPr algn="ctr"/>
            <a:r>
              <a:rPr lang="en-US" sz="5400" b="1" dirty="0">
                <a:latin typeface="Bahnschrift" panose="020B0502040204020203" pitchFamily="34" charset="0"/>
              </a:rPr>
              <a:t>Islam’s Perception of Money</a:t>
            </a:r>
            <a:endParaRPr lang="en-US" sz="5400" dirty="0">
              <a:latin typeface="+mn-lt"/>
            </a:endParaRPr>
          </a:p>
        </p:txBody>
      </p:sp>
      <p:grpSp>
        <p:nvGrpSpPr>
          <p:cNvPr id="25" name="Group 24">
            <a:extLst>
              <a:ext uri="{FF2B5EF4-FFF2-40B4-BE49-F238E27FC236}">
                <a16:creationId xmlns:a16="http://schemas.microsoft.com/office/drawing/2014/main" id="{B0CED441-B73B-4907-9AF2-614CEAC6A1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5422392" y="64008"/>
            <a:chExt cx="1178966" cy="232963"/>
          </a:xfrm>
        </p:grpSpPr>
        <p:sp>
          <p:nvSpPr>
            <p:cNvPr id="26" name="Rectangle 64">
              <a:extLst>
                <a:ext uri="{FF2B5EF4-FFF2-40B4-BE49-F238E27FC236}">
                  <a16:creationId xmlns:a16="http://schemas.microsoft.com/office/drawing/2014/main" id="{A03170C9-14E4-4D47-827E-51518FA9CA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757EFF12-1826-499E-94C2-AF4400A664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20CC511B-2DB0-4523-82ED-40CCC5C7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6CB93565-67D6-49DD-8D4E-4685AC81A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AE9D45A7-FFB3-4E69-A4EC-FAA3489B0E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A29467A6-0F59-4991-89B5-35408BD725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AA726CA1-9A94-4AF0-B9DD-3572C692A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EB03BD70-FD68-460B-A88B-005DAB5BED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C1040543-6AB1-4FE1-8946-59D0E7BB8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BEEF4851-38D3-48A2-B05D-269771626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DEC37F16-C638-42B2-AA09-CA5142D85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0AC31779-80E9-4BF3-9703-F63FE8094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4">
              <a:extLst>
                <a:ext uri="{FF2B5EF4-FFF2-40B4-BE49-F238E27FC236}">
                  <a16:creationId xmlns:a16="http://schemas.microsoft.com/office/drawing/2014/main" id="{D71CA5FF-D764-4C4E-8854-E5875684F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81A1FA9D-7285-4D42-ADF3-BC14114B27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4">
              <a:extLst>
                <a:ext uri="{FF2B5EF4-FFF2-40B4-BE49-F238E27FC236}">
                  <a16:creationId xmlns:a16="http://schemas.microsoft.com/office/drawing/2014/main" id="{A1E40F6A-5F88-46D9-A510-00D54F0B8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6">
              <a:extLst>
                <a:ext uri="{FF2B5EF4-FFF2-40B4-BE49-F238E27FC236}">
                  <a16:creationId xmlns:a16="http://schemas.microsoft.com/office/drawing/2014/main" id="{938C555D-926A-4092-966E-1BC7E455F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4">
              <a:extLst>
                <a:ext uri="{FF2B5EF4-FFF2-40B4-BE49-F238E27FC236}">
                  <a16:creationId xmlns:a16="http://schemas.microsoft.com/office/drawing/2014/main" id="{58D049FF-3E13-4E3E-A5BE-CF5253B8E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6">
              <a:extLst>
                <a:ext uri="{FF2B5EF4-FFF2-40B4-BE49-F238E27FC236}">
                  <a16:creationId xmlns:a16="http://schemas.microsoft.com/office/drawing/2014/main" id="{A16547CF-5B03-4E57-B466-A0FDCECADD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4">
              <a:extLst>
                <a:ext uri="{FF2B5EF4-FFF2-40B4-BE49-F238E27FC236}">
                  <a16:creationId xmlns:a16="http://schemas.microsoft.com/office/drawing/2014/main" id="{84C012C4-5959-40D5-8A7B-8542BD4B98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6">
              <a:extLst>
                <a:ext uri="{FF2B5EF4-FFF2-40B4-BE49-F238E27FC236}">
                  <a16:creationId xmlns:a16="http://schemas.microsoft.com/office/drawing/2014/main" id="{8C7DF75A-2C0D-4388-A295-397333ADBD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Content Placeholder 2">
            <a:extLst>
              <a:ext uri="{FF2B5EF4-FFF2-40B4-BE49-F238E27FC236}">
                <a16:creationId xmlns:a16="http://schemas.microsoft.com/office/drawing/2014/main" id="{6200843D-B9E0-4445-BFF4-359D8EFF39C9}"/>
              </a:ext>
            </a:extLst>
          </p:cNvPr>
          <p:cNvSpPr>
            <a:spLocks noGrp="1"/>
          </p:cNvSpPr>
          <p:nvPr>
            <p:ph idx="1"/>
          </p:nvPr>
        </p:nvSpPr>
        <p:spPr>
          <a:xfrm>
            <a:off x="6421120" y="499833"/>
            <a:ext cx="5100320" cy="5581226"/>
          </a:xfrm>
        </p:spPr>
        <p:txBody>
          <a:bodyPr anchor="ctr">
            <a:normAutofit/>
          </a:bodyPr>
          <a:lstStyle/>
          <a:p>
            <a:r>
              <a:rPr lang="en-US" b="1" dirty="0">
                <a:solidFill>
                  <a:srgbClr val="0070C0"/>
                </a:solidFill>
              </a:rPr>
              <a:t>Perception</a:t>
            </a:r>
            <a:endParaRPr lang="en-US" sz="2400" b="1" dirty="0">
              <a:solidFill>
                <a:srgbClr val="0070C0"/>
              </a:solidFill>
            </a:endParaRPr>
          </a:p>
          <a:p>
            <a:pPr lvl="1"/>
            <a:r>
              <a:rPr lang="en-US" sz="2200" dirty="0"/>
              <a:t>Money is used as a unit of account in Islam to determine the relative value of products and services.</a:t>
            </a:r>
          </a:p>
          <a:p>
            <a:pPr lvl="1"/>
            <a:r>
              <a:rPr lang="en-US" sz="2200" dirty="0"/>
              <a:t>Only when it is exchanged for a real asset or used to purchase services does it become valuable.</a:t>
            </a:r>
          </a:p>
          <a:p>
            <a:r>
              <a:rPr lang="en-US" b="1" dirty="0">
                <a:solidFill>
                  <a:srgbClr val="0070C0"/>
                </a:solidFill>
              </a:rPr>
              <a:t>Value</a:t>
            </a:r>
            <a:endParaRPr lang="en-US" sz="2400" b="1" dirty="0">
              <a:solidFill>
                <a:srgbClr val="0070C0"/>
              </a:solidFill>
            </a:endParaRPr>
          </a:p>
          <a:p>
            <a:pPr lvl="1"/>
            <a:r>
              <a:rPr lang="en-US" sz="2200" dirty="0"/>
              <a:t>It is a means of exchange rather than a source of value.</a:t>
            </a:r>
          </a:p>
          <a:p>
            <a:pPr lvl="1"/>
            <a:r>
              <a:rPr lang="en-US" sz="2200" dirty="0"/>
              <a:t>All money units of the same denomination </a:t>
            </a:r>
            <a:r>
              <a:rPr lang="en-US" sz="2200"/>
              <a:t>are identical.</a:t>
            </a:r>
            <a:endParaRPr lang="en-US" sz="2200" dirty="0"/>
          </a:p>
          <a:p>
            <a:pPr lvl="1"/>
            <a:r>
              <a:rPr lang="en-US" sz="2200" dirty="0"/>
              <a:t>Money cannot be sold or purchased on a credit basis.</a:t>
            </a:r>
          </a:p>
        </p:txBody>
      </p:sp>
      <p:sp>
        <p:nvSpPr>
          <p:cNvPr id="46" name="TextBox 45">
            <a:extLst>
              <a:ext uri="{FF2B5EF4-FFF2-40B4-BE49-F238E27FC236}">
                <a16:creationId xmlns:a16="http://schemas.microsoft.com/office/drawing/2014/main" id="{8048E7A5-5886-CD8F-9E1B-FB5E8C6F1A40}"/>
              </a:ext>
            </a:extLst>
          </p:cNvPr>
          <p:cNvSpPr txBox="1"/>
          <p:nvPr/>
        </p:nvSpPr>
        <p:spPr>
          <a:xfrm>
            <a:off x="1688541" y="3428998"/>
            <a:ext cx="2820471" cy="1692771"/>
          </a:xfrm>
          <a:prstGeom prst="rect">
            <a:avLst/>
          </a:prstGeom>
          <a:noFill/>
        </p:spPr>
        <p:txBody>
          <a:bodyPr wrap="square">
            <a:spAutoFit/>
          </a:bodyPr>
          <a:lstStyle/>
          <a:p>
            <a:pPr algn="ctr"/>
            <a:r>
              <a:rPr lang="en-US" sz="2600" i="1" dirty="0">
                <a:solidFill>
                  <a:schemeClr val="tx1">
                    <a:lumMod val="85000"/>
                    <a:lumOff val="15000"/>
                  </a:schemeClr>
                </a:solidFill>
              </a:rPr>
              <a:t>The Divisive Line between Western and Islamic Economic Policies</a:t>
            </a:r>
            <a:endParaRPr lang="en-US" sz="2600" b="1" i="1" dirty="0">
              <a:solidFill>
                <a:schemeClr val="tx1">
                  <a:lumMod val="85000"/>
                  <a:lumOff val="15000"/>
                </a:schemeClr>
              </a:solidFill>
            </a:endParaRPr>
          </a:p>
        </p:txBody>
      </p:sp>
    </p:spTree>
    <p:extLst>
      <p:ext uri="{BB962C8B-B14F-4D97-AF65-F5344CB8AC3E}">
        <p14:creationId xmlns:p14="http://schemas.microsoft.com/office/powerpoint/2010/main" val="626030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254A-5CE9-40B7-9CFE-76D8E88CA1A1}"/>
              </a:ext>
            </a:extLst>
          </p:cNvPr>
          <p:cNvSpPr>
            <a:spLocks noGrp="1"/>
          </p:cNvSpPr>
          <p:nvPr>
            <p:ph type="title"/>
          </p:nvPr>
        </p:nvSpPr>
        <p:spPr>
          <a:xfrm>
            <a:off x="708891" y="217344"/>
            <a:ext cx="10515600" cy="1325563"/>
          </a:xfrm>
        </p:spPr>
        <p:txBody>
          <a:bodyPr/>
          <a:lstStyle/>
          <a:p>
            <a:pPr algn="ctr"/>
            <a:r>
              <a:rPr lang="en-US" dirty="0">
                <a:solidFill>
                  <a:srgbClr val="0070C0"/>
                </a:solidFill>
                <a:latin typeface="Bahnschrift SemiBold" panose="020B0502040204020203" pitchFamily="34" charset="0"/>
              </a:rPr>
              <a:t>Islamic Viewpoint: Money &amp; Commodity</a:t>
            </a:r>
          </a:p>
        </p:txBody>
      </p:sp>
      <p:sp>
        <p:nvSpPr>
          <p:cNvPr id="4" name="Content Placeholder 3"/>
          <p:cNvSpPr>
            <a:spLocks noGrp="1"/>
          </p:cNvSpPr>
          <p:nvPr>
            <p:ph sz="half" idx="1"/>
          </p:nvPr>
        </p:nvSpPr>
        <p:spPr>
          <a:xfrm>
            <a:off x="671944" y="1502353"/>
            <a:ext cx="5424055" cy="4351338"/>
          </a:xfrm>
        </p:spPr>
        <p:txBody>
          <a:bodyPr>
            <a:noAutofit/>
          </a:bodyPr>
          <a:lstStyle/>
          <a:p>
            <a:pPr marL="0" indent="0" algn="ctr">
              <a:buNone/>
            </a:pPr>
            <a:r>
              <a:rPr lang="en-US" sz="2400" b="1" dirty="0">
                <a:solidFill>
                  <a:srgbClr val="0070C0"/>
                </a:solidFill>
              </a:rPr>
              <a:t>Money</a:t>
            </a:r>
            <a:endParaRPr lang="en-US" b="1" dirty="0">
              <a:solidFill>
                <a:srgbClr val="0070C0"/>
              </a:solidFill>
            </a:endParaRPr>
          </a:p>
          <a:p>
            <a:pPr marL="0" indent="0" algn="ctr">
              <a:buNone/>
            </a:pPr>
            <a:r>
              <a:rPr lang="en-US" sz="2000" b="0" i="0" dirty="0">
                <a:solidFill>
                  <a:srgbClr val="444444"/>
                </a:solidFill>
                <a:effectLst/>
              </a:rPr>
              <a:t>Money has no intrinsic utility whereas a commodity has an intrinsic utility and can be utilized directly.</a:t>
            </a:r>
            <a:endParaRPr lang="en-US" sz="2000" dirty="0"/>
          </a:p>
        </p:txBody>
      </p:sp>
      <p:sp>
        <p:nvSpPr>
          <p:cNvPr id="8" name="Content Placeholder 3"/>
          <p:cNvSpPr>
            <a:spLocks noGrp="1"/>
          </p:cNvSpPr>
          <p:nvPr>
            <p:ph sz="half" idx="1"/>
          </p:nvPr>
        </p:nvSpPr>
        <p:spPr>
          <a:xfrm>
            <a:off x="6096000" y="1488498"/>
            <a:ext cx="5276272" cy="4351338"/>
          </a:xfrm>
        </p:spPr>
        <p:txBody>
          <a:bodyPr>
            <a:normAutofit/>
          </a:bodyPr>
          <a:lstStyle/>
          <a:p>
            <a:pPr marL="0" indent="0" algn="ctr">
              <a:buNone/>
            </a:pPr>
            <a:r>
              <a:rPr lang="en-US" sz="2400" b="1" dirty="0">
                <a:solidFill>
                  <a:srgbClr val="0070C0"/>
                </a:solidFill>
              </a:rPr>
              <a:t>Commodity</a:t>
            </a:r>
          </a:p>
          <a:p>
            <a:pPr marL="0" indent="0" algn="ctr">
              <a:buNone/>
            </a:pPr>
            <a:r>
              <a:rPr lang="en-US" sz="2000" b="0" i="0" dirty="0">
                <a:solidFill>
                  <a:srgbClr val="444444"/>
                </a:solidFill>
                <a:effectLst/>
              </a:rPr>
              <a:t>Commodities can have a variety of qualities, whereas money's only quality is that it is a measure of value or a medium of exchange. Money's solitary quality is that it is a measure of value or a medium of exchange.</a:t>
            </a:r>
            <a:endParaRPr lang="en-US" sz="2000" dirty="0"/>
          </a:p>
        </p:txBody>
      </p:sp>
      <p:sp>
        <p:nvSpPr>
          <p:cNvPr id="6" name="TextBox 5">
            <a:extLst>
              <a:ext uri="{FF2B5EF4-FFF2-40B4-BE49-F238E27FC236}">
                <a16:creationId xmlns:a16="http://schemas.microsoft.com/office/drawing/2014/main" id="{AAB5B962-2280-46C1-EEF3-89F562CE42DE}"/>
              </a:ext>
            </a:extLst>
          </p:cNvPr>
          <p:cNvSpPr txBox="1"/>
          <p:nvPr/>
        </p:nvSpPr>
        <p:spPr>
          <a:xfrm>
            <a:off x="1933864" y="3664167"/>
            <a:ext cx="8324272" cy="2523768"/>
          </a:xfrm>
          <a:prstGeom prst="rect">
            <a:avLst/>
          </a:prstGeom>
          <a:noFill/>
        </p:spPr>
        <p:txBody>
          <a:bodyPr wrap="square">
            <a:spAutoFit/>
          </a:bodyPr>
          <a:lstStyle/>
          <a:p>
            <a:pPr algn="ctr"/>
            <a:r>
              <a:rPr lang="en-US" sz="2400" b="1" i="0" dirty="0">
                <a:solidFill>
                  <a:srgbClr val="0070C0"/>
                </a:solidFill>
                <a:effectLst/>
                <a:ea typeface="MS UI Gothic" panose="020B0600070205080204" pitchFamily="34" charset="-128"/>
              </a:rPr>
              <a:t>Shariah treats money differently from commodities for the following reasons: </a:t>
            </a:r>
          </a:p>
          <a:p>
            <a:pPr marL="285750" indent="-285750">
              <a:buFont typeface="Arial" panose="020B0604020202020204" pitchFamily="34" charset="0"/>
              <a:buChar char="•"/>
            </a:pPr>
            <a:r>
              <a:rPr lang="en-US" sz="2200" i="0" dirty="0">
                <a:solidFill>
                  <a:srgbClr val="444444"/>
                </a:solidFill>
                <a:effectLst/>
                <a:ea typeface="MS UI Gothic" panose="020B0600070205080204" pitchFamily="34" charset="-128"/>
              </a:rPr>
              <a:t>Money is not permitted to be traded in the same way that other commodities are.</a:t>
            </a:r>
          </a:p>
          <a:p>
            <a:pPr marL="285750" indent="-285750">
              <a:buFont typeface="Arial" panose="020B0604020202020204" pitchFamily="34" charset="0"/>
              <a:buChar char="•"/>
            </a:pPr>
            <a:r>
              <a:rPr lang="en-US" sz="2200" dirty="0">
                <a:solidFill>
                  <a:srgbClr val="444444"/>
                </a:solidFill>
                <a:ea typeface="MS UI Gothic" panose="020B0600070205080204" pitchFamily="34" charset="-128"/>
              </a:rPr>
              <a:t>If money has to be traded for money or borrowed for a special reason, both parties must pay the same amount so that it isn't utilized for something it wasn't intended for.</a:t>
            </a:r>
            <a:endParaRPr lang="en-US" sz="2200" dirty="0">
              <a:ea typeface="MS UI Gothic" panose="020B0600070205080204" pitchFamily="34" charset="-128"/>
            </a:endParaRPr>
          </a:p>
        </p:txBody>
      </p:sp>
    </p:spTree>
    <p:extLst>
      <p:ext uri="{BB962C8B-B14F-4D97-AF65-F5344CB8AC3E}">
        <p14:creationId xmlns:p14="http://schemas.microsoft.com/office/powerpoint/2010/main" val="2380759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E234CF4-802C-4AA1-B540-36C3B838C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D800584-727A-48CF-8223-244AD9717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67" y="-1"/>
            <a:ext cx="5038344"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DE3F89-4751-4957-A024-E633BEDD57CF}"/>
              </a:ext>
            </a:extLst>
          </p:cNvPr>
          <p:cNvSpPr>
            <a:spLocks noGrp="1"/>
          </p:cNvSpPr>
          <p:nvPr>
            <p:ph type="title"/>
          </p:nvPr>
        </p:nvSpPr>
        <p:spPr>
          <a:xfrm>
            <a:off x="1090088" y="1332952"/>
            <a:ext cx="4072100" cy="1901032"/>
          </a:xfrm>
        </p:spPr>
        <p:txBody>
          <a:bodyPr anchor="ctr">
            <a:normAutofit fontScale="90000"/>
          </a:bodyPr>
          <a:lstStyle/>
          <a:p>
            <a:pPr algn="ctr"/>
            <a:r>
              <a:rPr lang="en-US" sz="5400" b="1" dirty="0">
                <a:latin typeface="Bahnschrift" panose="020B0502040204020203" pitchFamily="34" charset="0"/>
              </a:rPr>
              <a:t>Era of Hazrat Umer R.A</a:t>
            </a:r>
            <a:endParaRPr lang="en-US" sz="5400" dirty="0">
              <a:latin typeface="+mn-lt"/>
            </a:endParaRPr>
          </a:p>
        </p:txBody>
      </p:sp>
      <p:grpSp>
        <p:nvGrpSpPr>
          <p:cNvPr id="25" name="Group 24">
            <a:extLst>
              <a:ext uri="{FF2B5EF4-FFF2-40B4-BE49-F238E27FC236}">
                <a16:creationId xmlns:a16="http://schemas.microsoft.com/office/drawing/2014/main" id="{B0CED441-B73B-4907-9AF2-614CEAC6A1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5422392" y="64008"/>
            <a:chExt cx="1178966" cy="232963"/>
          </a:xfrm>
        </p:grpSpPr>
        <p:sp>
          <p:nvSpPr>
            <p:cNvPr id="26" name="Rectangle 64">
              <a:extLst>
                <a:ext uri="{FF2B5EF4-FFF2-40B4-BE49-F238E27FC236}">
                  <a16:creationId xmlns:a16="http://schemas.microsoft.com/office/drawing/2014/main" id="{A03170C9-14E4-4D47-827E-51518FA9CA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757EFF12-1826-499E-94C2-AF4400A664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20CC511B-2DB0-4523-82ED-40CCC5C7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6CB93565-67D6-49DD-8D4E-4685AC81A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AE9D45A7-FFB3-4E69-A4EC-FAA3489B0E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A29467A6-0F59-4991-89B5-35408BD725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AA726CA1-9A94-4AF0-B9DD-3572C692A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EB03BD70-FD68-460B-A88B-005DAB5BED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C1040543-6AB1-4FE1-8946-59D0E7BB8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BEEF4851-38D3-48A2-B05D-269771626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DEC37F16-C638-42B2-AA09-CA5142D85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0AC31779-80E9-4BF3-9703-F63FE8094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4">
              <a:extLst>
                <a:ext uri="{FF2B5EF4-FFF2-40B4-BE49-F238E27FC236}">
                  <a16:creationId xmlns:a16="http://schemas.microsoft.com/office/drawing/2014/main" id="{D71CA5FF-D764-4C4E-8854-E5875684F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81A1FA9D-7285-4D42-ADF3-BC14114B27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4">
              <a:extLst>
                <a:ext uri="{FF2B5EF4-FFF2-40B4-BE49-F238E27FC236}">
                  <a16:creationId xmlns:a16="http://schemas.microsoft.com/office/drawing/2014/main" id="{A1E40F6A-5F88-46D9-A510-00D54F0B8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6">
              <a:extLst>
                <a:ext uri="{FF2B5EF4-FFF2-40B4-BE49-F238E27FC236}">
                  <a16:creationId xmlns:a16="http://schemas.microsoft.com/office/drawing/2014/main" id="{938C555D-926A-4092-966E-1BC7E455F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4">
              <a:extLst>
                <a:ext uri="{FF2B5EF4-FFF2-40B4-BE49-F238E27FC236}">
                  <a16:creationId xmlns:a16="http://schemas.microsoft.com/office/drawing/2014/main" id="{58D049FF-3E13-4E3E-A5BE-CF5253B8E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6">
              <a:extLst>
                <a:ext uri="{FF2B5EF4-FFF2-40B4-BE49-F238E27FC236}">
                  <a16:creationId xmlns:a16="http://schemas.microsoft.com/office/drawing/2014/main" id="{A16547CF-5B03-4E57-B466-A0FDCECADD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4">
              <a:extLst>
                <a:ext uri="{FF2B5EF4-FFF2-40B4-BE49-F238E27FC236}">
                  <a16:creationId xmlns:a16="http://schemas.microsoft.com/office/drawing/2014/main" id="{84C012C4-5959-40D5-8A7B-8542BD4B98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6">
              <a:extLst>
                <a:ext uri="{FF2B5EF4-FFF2-40B4-BE49-F238E27FC236}">
                  <a16:creationId xmlns:a16="http://schemas.microsoft.com/office/drawing/2014/main" id="{8C7DF75A-2C0D-4388-A295-397333ADBD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Content Placeholder 2">
            <a:extLst>
              <a:ext uri="{FF2B5EF4-FFF2-40B4-BE49-F238E27FC236}">
                <a16:creationId xmlns:a16="http://schemas.microsoft.com/office/drawing/2014/main" id="{6200843D-B9E0-4445-BFF4-359D8EFF39C9}"/>
              </a:ext>
            </a:extLst>
          </p:cNvPr>
          <p:cNvSpPr>
            <a:spLocks noGrp="1"/>
          </p:cNvSpPr>
          <p:nvPr>
            <p:ph idx="1"/>
          </p:nvPr>
        </p:nvSpPr>
        <p:spPr>
          <a:xfrm>
            <a:off x="6421120" y="499833"/>
            <a:ext cx="5100320" cy="5581226"/>
          </a:xfrm>
        </p:spPr>
        <p:txBody>
          <a:bodyPr anchor="ctr">
            <a:normAutofit/>
          </a:bodyPr>
          <a:lstStyle/>
          <a:p>
            <a:r>
              <a:rPr lang="en-US" b="1" dirty="0"/>
              <a:t>Economic Policies</a:t>
            </a:r>
          </a:p>
          <a:p>
            <a:pPr marL="457200" lvl="1" indent="0">
              <a:buNone/>
            </a:pPr>
            <a:r>
              <a:rPr lang="en-US" dirty="0">
                <a:solidFill>
                  <a:srgbClr val="0070C0"/>
                </a:solidFill>
              </a:rPr>
              <a:t>Foreign exchange </a:t>
            </a:r>
          </a:p>
          <a:p>
            <a:pPr marL="457200" lvl="1" indent="0">
              <a:buNone/>
            </a:pPr>
            <a:r>
              <a:rPr lang="en-US" dirty="0">
                <a:solidFill>
                  <a:srgbClr val="0070C0"/>
                </a:solidFill>
              </a:rPr>
              <a:t>Zakat</a:t>
            </a:r>
          </a:p>
          <a:p>
            <a:r>
              <a:rPr lang="en-US" sz="2400" dirty="0"/>
              <a:t>Laid the foundation for charity and philanthropy</a:t>
            </a:r>
          </a:p>
          <a:p>
            <a:r>
              <a:rPr lang="en-US" sz="2400" dirty="0"/>
              <a:t>Centralized the collection of zakat especially outside the Arab mainland</a:t>
            </a:r>
          </a:p>
          <a:p>
            <a:pPr marL="0" indent="0">
              <a:buNone/>
            </a:pPr>
            <a:endParaRPr lang="en-US" dirty="0">
              <a:solidFill>
                <a:srgbClr val="0070C0"/>
              </a:solidFill>
            </a:endParaRPr>
          </a:p>
        </p:txBody>
      </p:sp>
      <p:sp>
        <p:nvSpPr>
          <p:cNvPr id="46" name="TextBox 45">
            <a:extLst>
              <a:ext uri="{FF2B5EF4-FFF2-40B4-BE49-F238E27FC236}">
                <a16:creationId xmlns:a16="http://schemas.microsoft.com/office/drawing/2014/main" id="{8048E7A5-5886-CD8F-9E1B-FB5E8C6F1A40}"/>
              </a:ext>
            </a:extLst>
          </p:cNvPr>
          <p:cNvSpPr txBox="1"/>
          <p:nvPr/>
        </p:nvSpPr>
        <p:spPr>
          <a:xfrm>
            <a:off x="1715902" y="3083575"/>
            <a:ext cx="2820471" cy="2354491"/>
          </a:xfrm>
          <a:prstGeom prst="rect">
            <a:avLst/>
          </a:prstGeom>
          <a:noFill/>
        </p:spPr>
        <p:txBody>
          <a:bodyPr wrap="square">
            <a:spAutoFit/>
          </a:bodyPr>
          <a:lstStyle/>
          <a:p>
            <a:pPr algn="ctr"/>
            <a:r>
              <a:rPr lang="en-US" sz="2100" dirty="0">
                <a:solidFill>
                  <a:schemeClr val="tx1">
                    <a:lumMod val="85000"/>
                    <a:lumOff val="15000"/>
                  </a:schemeClr>
                </a:solidFill>
              </a:rPr>
              <a:t>Once Mahatma Gandhi mentioned “Abu Bucker (RA) &amp; Umar Ibn Khattab (RA)” </a:t>
            </a:r>
          </a:p>
          <a:p>
            <a:pPr algn="ctr"/>
            <a:r>
              <a:rPr lang="en-US" sz="2100" b="1" i="1" dirty="0">
                <a:solidFill>
                  <a:schemeClr val="tx1">
                    <a:lumMod val="85000"/>
                    <a:lumOff val="15000"/>
                  </a:schemeClr>
                </a:solidFill>
              </a:rPr>
              <a:t>They were leaders of vast empire, yet they lived a life of austerity</a:t>
            </a:r>
            <a:r>
              <a:rPr lang="en-US" sz="2100" b="1" dirty="0">
                <a:solidFill>
                  <a:schemeClr val="tx1">
                    <a:lumMod val="85000"/>
                    <a:lumOff val="15000"/>
                  </a:schemeClr>
                </a:solidFill>
              </a:rPr>
              <a:t>.</a:t>
            </a:r>
          </a:p>
        </p:txBody>
      </p:sp>
    </p:spTree>
    <p:extLst>
      <p:ext uri="{BB962C8B-B14F-4D97-AF65-F5344CB8AC3E}">
        <p14:creationId xmlns:p14="http://schemas.microsoft.com/office/powerpoint/2010/main" val="2504012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254A-5CE9-40B7-9CFE-76D8E88CA1A1}"/>
              </a:ext>
            </a:extLst>
          </p:cNvPr>
          <p:cNvSpPr>
            <a:spLocks noGrp="1"/>
          </p:cNvSpPr>
          <p:nvPr>
            <p:ph type="title"/>
          </p:nvPr>
        </p:nvSpPr>
        <p:spPr>
          <a:xfrm>
            <a:off x="708891" y="217344"/>
            <a:ext cx="10515600" cy="1325563"/>
          </a:xfrm>
        </p:spPr>
        <p:txBody>
          <a:bodyPr/>
          <a:lstStyle/>
          <a:p>
            <a:pPr algn="ctr"/>
            <a:r>
              <a:rPr lang="en-US" dirty="0">
                <a:solidFill>
                  <a:srgbClr val="0070C0"/>
                </a:solidFill>
                <a:latin typeface="Bahnschrift SemiBold" panose="020B0502040204020203" pitchFamily="34" charset="0"/>
              </a:rPr>
              <a:t>Era of Hazrat Umer R.A</a:t>
            </a:r>
          </a:p>
        </p:txBody>
      </p:sp>
      <p:sp>
        <p:nvSpPr>
          <p:cNvPr id="4" name="Content Placeholder 3"/>
          <p:cNvSpPr>
            <a:spLocks noGrp="1"/>
          </p:cNvSpPr>
          <p:nvPr>
            <p:ph sz="half" idx="1"/>
          </p:nvPr>
        </p:nvSpPr>
        <p:spPr>
          <a:xfrm>
            <a:off x="671945" y="1502353"/>
            <a:ext cx="5181600" cy="4351338"/>
          </a:xfrm>
        </p:spPr>
        <p:txBody>
          <a:bodyPr>
            <a:noAutofit/>
          </a:bodyPr>
          <a:lstStyle/>
          <a:p>
            <a:pPr marL="0" indent="0">
              <a:buNone/>
            </a:pPr>
            <a:r>
              <a:rPr lang="en-US" sz="2000" b="1" dirty="0" err="1">
                <a:solidFill>
                  <a:srgbClr val="0070C0"/>
                </a:solidFill>
              </a:rPr>
              <a:t>Ghanimah</a:t>
            </a:r>
            <a:r>
              <a:rPr lang="en-US" sz="2000" b="1" dirty="0">
                <a:solidFill>
                  <a:srgbClr val="0070C0"/>
                </a:solidFill>
              </a:rPr>
              <a:t> (Spoils of War)</a:t>
            </a:r>
          </a:p>
          <a:p>
            <a:r>
              <a:rPr lang="en-US" sz="1800" dirty="0"/>
              <a:t>Booty is the property confiscated from the Muslims of the army of infidels with the war path. The fundamental problem on the distribution of booty was taken by Hazrat Umer and is given as:</a:t>
            </a:r>
          </a:p>
          <a:p>
            <a:pPr lvl="1"/>
            <a:r>
              <a:rPr lang="en-US" sz="1800" i="1" dirty="0" err="1"/>
              <a:t>Shafi</a:t>
            </a:r>
            <a:endParaRPr lang="en-US" sz="1800" i="1" dirty="0"/>
          </a:p>
          <a:p>
            <a:pPr lvl="1"/>
            <a:r>
              <a:rPr lang="en-US" sz="1800" i="1" dirty="0"/>
              <a:t>One fifth in the name of Allah to Prophets relatives, orphans, needy, etc.</a:t>
            </a:r>
          </a:p>
          <a:p>
            <a:pPr lvl="1"/>
            <a:r>
              <a:rPr lang="en-US" sz="1800" i="1" dirty="0"/>
              <a:t>One fifth was distributed among soldiers</a:t>
            </a:r>
          </a:p>
          <a:p>
            <a:pPr marL="0" indent="0">
              <a:buNone/>
            </a:pPr>
            <a:r>
              <a:rPr lang="en-US" sz="2000" b="1" dirty="0" err="1">
                <a:solidFill>
                  <a:srgbClr val="0070C0"/>
                </a:solidFill>
              </a:rPr>
              <a:t>Kharaj</a:t>
            </a:r>
            <a:endParaRPr lang="en-US" sz="2000" b="1" dirty="0">
              <a:solidFill>
                <a:srgbClr val="0070C0"/>
              </a:solidFill>
            </a:endParaRPr>
          </a:p>
          <a:p>
            <a:r>
              <a:rPr lang="en-US" sz="1800" dirty="0" err="1"/>
              <a:t>Kharaj</a:t>
            </a:r>
            <a:r>
              <a:rPr lang="en-US" sz="1800" dirty="0"/>
              <a:t> system is a system where the tax was imposed on the rulers in the newly conquered territories which generated a lot of revenue for the state</a:t>
            </a:r>
          </a:p>
        </p:txBody>
      </p:sp>
      <p:sp>
        <p:nvSpPr>
          <p:cNvPr id="8" name="Content Placeholder 3"/>
          <p:cNvSpPr>
            <a:spLocks noGrp="1"/>
          </p:cNvSpPr>
          <p:nvPr>
            <p:ph sz="half" idx="1"/>
          </p:nvPr>
        </p:nvSpPr>
        <p:spPr>
          <a:xfrm>
            <a:off x="6190672" y="1488498"/>
            <a:ext cx="5181600" cy="4351338"/>
          </a:xfrm>
        </p:spPr>
        <p:txBody>
          <a:bodyPr>
            <a:noAutofit/>
          </a:bodyPr>
          <a:lstStyle/>
          <a:p>
            <a:pPr marL="0" indent="0">
              <a:buNone/>
            </a:pPr>
            <a:r>
              <a:rPr lang="en-US" sz="2000" b="1">
                <a:solidFill>
                  <a:srgbClr val="0070C0"/>
                </a:solidFill>
              </a:rPr>
              <a:t>Al-Fai</a:t>
            </a:r>
          </a:p>
          <a:p>
            <a:pPr marL="0" indent="0">
              <a:buNone/>
            </a:pPr>
            <a:r>
              <a:rPr lang="en-US" sz="1800"/>
              <a:t>Fai </a:t>
            </a:r>
            <a:r>
              <a:rPr lang="en-US" sz="1800" dirty="0"/>
              <a:t>is the booty left by the enemy. It is the property that is taken from the pagans and is not captured because of war.</a:t>
            </a:r>
          </a:p>
          <a:p>
            <a:pPr marL="0" indent="0">
              <a:buNone/>
            </a:pPr>
            <a:r>
              <a:rPr lang="en-US" sz="1800" dirty="0"/>
              <a:t>This Fai is divided into five sections and those sections areas: </a:t>
            </a:r>
          </a:p>
          <a:p>
            <a:pPr lvl="1"/>
            <a:r>
              <a:rPr lang="en-US" sz="1800" i="1" dirty="0"/>
              <a:t>To Allah and His Messenger </a:t>
            </a:r>
          </a:p>
          <a:p>
            <a:pPr lvl="1"/>
            <a:r>
              <a:rPr lang="en-US" sz="1800" i="1" dirty="0"/>
              <a:t>The Prophet’s Kin (Banu Hashim and </a:t>
            </a:r>
            <a:r>
              <a:rPr lang="en-US" sz="1800" i="1" dirty="0" err="1"/>
              <a:t>Muttalib</a:t>
            </a:r>
            <a:r>
              <a:rPr lang="en-US" sz="1800" i="1" dirty="0"/>
              <a:t>)</a:t>
            </a:r>
          </a:p>
          <a:p>
            <a:pPr lvl="1"/>
            <a:r>
              <a:rPr lang="en-US" sz="1800" i="1" dirty="0"/>
              <a:t>Orphans </a:t>
            </a:r>
          </a:p>
          <a:p>
            <a:pPr lvl="1"/>
            <a:r>
              <a:rPr lang="en-US" sz="1800" i="1" dirty="0"/>
              <a:t>The Poor </a:t>
            </a:r>
            <a:r>
              <a:rPr lang="en-US" sz="1800" i="1" dirty="0" err="1"/>
              <a:t>Ibnu</a:t>
            </a:r>
            <a:r>
              <a:rPr lang="en-US" sz="1800" i="1" dirty="0"/>
              <a:t> </a:t>
            </a:r>
            <a:r>
              <a:rPr lang="en-US" sz="1800" i="1" dirty="0" err="1"/>
              <a:t>Sabil</a:t>
            </a:r>
            <a:r>
              <a:rPr lang="en-US" sz="1800" i="1" dirty="0"/>
              <a:t> </a:t>
            </a:r>
          </a:p>
          <a:p>
            <a:pPr lvl="1"/>
            <a:r>
              <a:rPr lang="en-US" sz="1800" i="1" dirty="0"/>
              <a:t>Four-fifths of the booty was distributed to those who join the battle</a:t>
            </a:r>
          </a:p>
        </p:txBody>
      </p:sp>
    </p:spTree>
    <p:extLst>
      <p:ext uri="{BB962C8B-B14F-4D97-AF65-F5344CB8AC3E}">
        <p14:creationId xmlns:p14="http://schemas.microsoft.com/office/powerpoint/2010/main" val="3403958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254A-5CE9-40B7-9CFE-76D8E88CA1A1}"/>
              </a:ext>
            </a:extLst>
          </p:cNvPr>
          <p:cNvSpPr>
            <a:spLocks noGrp="1"/>
          </p:cNvSpPr>
          <p:nvPr>
            <p:ph type="title"/>
          </p:nvPr>
        </p:nvSpPr>
        <p:spPr>
          <a:xfrm>
            <a:off x="708891" y="217344"/>
            <a:ext cx="10515600" cy="1325563"/>
          </a:xfrm>
        </p:spPr>
        <p:txBody>
          <a:bodyPr/>
          <a:lstStyle/>
          <a:p>
            <a:pPr algn="ctr"/>
            <a:r>
              <a:rPr lang="en-US" dirty="0">
                <a:solidFill>
                  <a:srgbClr val="0070C0"/>
                </a:solidFill>
                <a:latin typeface="Bahnschrift SemiBold" panose="020B0502040204020203" pitchFamily="34" charset="0"/>
              </a:rPr>
              <a:t>Era of Hazrat Umer R.A</a:t>
            </a:r>
          </a:p>
        </p:txBody>
      </p:sp>
      <p:sp>
        <p:nvSpPr>
          <p:cNvPr id="4" name="Content Placeholder 3"/>
          <p:cNvSpPr>
            <a:spLocks noGrp="1"/>
          </p:cNvSpPr>
          <p:nvPr>
            <p:ph sz="half" idx="1"/>
          </p:nvPr>
        </p:nvSpPr>
        <p:spPr>
          <a:xfrm>
            <a:off x="671945" y="1502353"/>
            <a:ext cx="5181600" cy="4351338"/>
          </a:xfrm>
        </p:spPr>
        <p:txBody>
          <a:bodyPr>
            <a:noAutofit/>
          </a:bodyPr>
          <a:lstStyle/>
          <a:p>
            <a:pPr marL="0" indent="0">
              <a:buNone/>
            </a:pPr>
            <a:r>
              <a:rPr lang="en-US" sz="2000" b="1" dirty="0" err="1">
                <a:solidFill>
                  <a:srgbClr val="0070C0"/>
                </a:solidFill>
              </a:rPr>
              <a:t>Usyur</a:t>
            </a:r>
            <a:endParaRPr lang="en-US" sz="2000" dirty="0">
              <a:solidFill>
                <a:srgbClr val="0070C0"/>
              </a:solidFill>
            </a:endParaRPr>
          </a:p>
          <a:p>
            <a:r>
              <a:rPr lang="en-US" sz="1800" dirty="0"/>
              <a:t>It is the money taken by the country from the merchants that pass through the country. standardization of customs imposed on merchants and their merchandise for passing through international boundaries within the caliphate</a:t>
            </a:r>
            <a:r>
              <a:rPr lang="en-US" sz="1800" b="1" i="1" dirty="0"/>
              <a:t>.</a:t>
            </a:r>
          </a:p>
          <a:p>
            <a:pPr marL="0" indent="0">
              <a:buNone/>
            </a:pPr>
            <a:endParaRPr lang="en-US" sz="600" b="1" i="1" dirty="0"/>
          </a:p>
          <a:p>
            <a:pPr marL="0" indent="0">
              <a:buNone/>
            </a:pPr>
            <a:r>
              <a:rPr lang="en-US" sz="2000" b="1" dirty="0">
                <a:solidFill>
                  <a:srgbClr val="0070C0"/>
                </a:solidFill>
              </a:rPr>
              <a:t>Bait-</a:t>
            </a:r>
            <a:r>
              <a:rPr lang="en-US" sz="2000" b="1" dirty="0" err="1">
                <a:solidFill>
                  <a:srgbClr val="0070C0"/>
                </a:solidFill>
              </a:rPr>
              <a:t>ul</a:t>
            </a:r>
            <a:r>
              <a:rPr lang="en-US" sz="2000" b="1" dirty="0">
                <a:solidFill>
                  <a:srgbClr val="0070C0"/>
                </a:solidFill>
              </a:rPr>
              <a:t>-Maal</a:t>
            </a:r>
          </a:p>
          <a:p>
            <a:r>
              <a:rPr lang="en-US" sz="1800" dirty="0"/>
              <a:t>Although Bait-up-Mal was a system existing before Hazrat Umar R.A reign, it was he who centralized it into a proper financial institution whose job was to manage the states collected finances and distribute wealth among the needy to reduce poverty and create a proper welfare state.</a:t>
            </a:r>
          </a:p>
        </p:txBody>
      </p:sp>
      <p:sp>
        <p:nvSpPr>
          <p:cNvPr id="8" name="Content Placeholder 3"/>
          <p:cNvSpPr>
            <a:spLocks noGrp="1"/>
          </p:cNvSpPr>
          <p:nvPr>
            <p:ph sz="half" idx="1"/>
          </p:nvPr>
        </p:nvSpPr>
        <p:spPr>
          <a:xfrm>
            <a:off x="6190672" y="1488498"/>
            <a:ext cx="5181600" cy="4351338"/>
          </a:xfrm>
        </p:spPr>
        <p:txBody>
          <a:bodyPr>
            <a:normAutofit/>
          </a:bodyPr>
          <a:lstStyle/>
          <a:p>
            <a:pPr marL="0" indent="0">
              <a:buNone/>
            </a:pPr>
            <a:r>
              <a:rPr lang="en-US" sz="2000" b="1" dirty="0">
                <a:solidFill>
                  <a:srgbClr val="0070C0"/>
                </a:solidFill>
              </a:rPr>
              <a:t>Infrastructure Projects &amp; Free Trade</a:t>
            </a:r>
          </a:p>
          <a:p>
            <a:pPr lvl="1"/>
            <a:r>
              <a:rPr lang="en-US" sz="1800" dirty="0"/>
              <a:t>New roads</a:t>
            </a:r>
          </a:p>
          <a:p>
            <a:pPr lvl="1"/>
            <a:r>
              <a:rPr lang="en-US" sz="1800" dirty="0"/>
              <a:t>Canal system</a:t>
            </a:r>
          </a:p>
          <a:p>
            <a:pPr lvl="1"/>
            <a:r>
              <a:rPr lang="en-US" sz="1800" dirty="0"/>
              <a:t>Increased agriculture growth</a:t>
            </a:r>
          </a:p>
          <a:p>
            <a:pPr lvl="1"/>
            <a:r>
              <a:rPr lang="en-US" sz="1800" dirty="0"/>
              <a:t>Food storage and disaster management</a:t>
            </a:r>
          </a:p>
          <a:p>
            <a:pPr marL="457200" lvl="1" indent="0">
              <a:buNone/>
            </a:pPr>
            <a:endParaRPr lang="en-US" sz="2000" dirty="0"/>
          </a:p>
          <a:p>
            <a:pPr marL="0" indent="0">
              <a:buNone/>
            </a:pPr>
            <a:r>
              <a:rPr lang="en-US" sz="2000" b="1" dirty="0">
                <a:solidFill>
                  <a:srgbClr val="0070C0"/>
                </a:solidFill>
              </a:rPr>
              <a:t>The Caliph’s Personnel Sympathy</a:t>
            </a:r>
          </a:p>
          <a:p>
            <a:r>
              <a:rPr lang="en-US" sz="1800" dirty="0"/>
              <a:t>Caliph Umar RA's sense of justice does not seem to have been merely theoretical. Indeed, there are many accounts of his being a true man of the people, patrolling the streets in person to see the state of the population under his responsibility</a:t>
            </a:r>
          </a:p>
        </p:txBody>
      </p:sp>
    </p:spTree>
    <p:extLst>
      <p:ext uri="{BB962C8B-B14F-4D97-AF65-F5344CB8AC3E}">
        <p14:creationId xmlns:p14="http://schemas.microsoft.com/office/powerpoint/2010/main" val="1531471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5A0E8A78-D564-71FA-71B3-73F71A1C14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2741" y="133350"/>
            <a:ext cx="8746517" cy="6591300"/>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4629192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254A-5CE9-40B7-9CFE-76D8E88CA1A1}"/>
              </a:ext>
            </a:extLst>
          </p:cNvPr>
          <p:cNvSpPr>
            <a:spLocks noGrp="1"/>
          </p:cNvSpPr>
          <p:nvPr>
            <p:ph type="title"/>
          </p:nvPr>
        </p:nvSpPr>
        <p:spPr>
          <a:xfrm>
            <a:off x="708891" y="217344"/>
            <a:ext cx="10515600" cy="1325563"/>
          </a:xfrm>
        </p:spPr>
        <p:txBody>
          <a:bodyPr/>
          <a:lstStyle/>
          <a:p>
            <a:pPr algn="ctr"/>
            <a:r>
              <a:rPr lang="en-US" dirty="0">
                <a:solidFill>
                  <a:srgbClr val="0070C0"/>
                </a:solidFill>
                <a:latin typeface="Bahnschrift SemiBold" panose="020B0502040204020203" pitchFamily="34" charset="0"/>
              </a:rPr>
              <a:t>Fundamental Differences in Perspective</a:t>
            </a:r>
          </a:p>
        </p:txBody>
      </p:sp>
      <p:sp>
        <p:nvSpPr>
          <p:cNvPr id="4" name="Content Placeholder 3"/>
          <p:cNvSpPr>
            <a:spLocks noGrp="1"/>
          </p:cNvSpPr>
          <p:nvPr>
            <p:ph sz="half" idx="1"/>
          </p:nvPr>
        </p:nvSpPr>
        <p:spPr>
          <a:xfrm>
            <a:off x="671944" y="1502353"/>
            <a:ext cx="5424055" cy="4351338"/>
          </a:xfrm>
        </p:spPr>
        <p:txBody>
          <a:bodyPr>
            <a:noAutofit/>
          </a:bodyPr>
          <a:lstStyle/>
          <a:p>
            <a:pPr marL="0" indent="0" algn="ctr">
              <a:buNone/>
            </a:pPr>
            <a:r>
              <a:rPr lang="en-US" b="1" dirty="0">
                <a:solidFill>
                  <a:srgbClr val="0070C0"/>
                </a:solidFill>
              </a:rPr>
              <a:t>Conventional Systems</a:t>
            </a:r>
          </a:p>
          <a:p>
            <a:r>
              <a:rPr lang="en-US" sz="2000" b="0" i="0" dirty="0">
                <a:solidFill>
                  <a:srgbClr val="444444"/>
                </a:solidFill>
                <a:effectLst/>
              </a:rPr>
              <a:t>Money, in addition to being a medium of trade and a store of value, is a commodity.</a:t>
            </a:r>
          </a:p>
          <a:p>
            <a:r>
              <a:rPr lang="en-US" sz="2000" b="0" i="0" dirty="0">
                <a:solidFill>
                  <a:srgbClr val="444444"/>
                </a:solidFill>
                <a:effectLst/>
              </a:rPr>
              <a:t>The rationale for charging interest on capital is time value.</a:t>
            </a:r>
          </a:p>
          <a:p>
            <a:r>
              <a:rPr lang="en-US" sz="2000" b="0" i="0" dirty="0">
                <a:solidFill>
                  <a:srgbClr val="444444"/>
                </a:solidFill>
                <a:effectLst/>
              </a:rPr>
              <a:t>Even if the organization loses money by using the bank's finances, interest is charged. </a:t>
            </a:r>
            <a:r>
              <a:rPr lang="en-US" sz="2000" dirty="0">
                <a:solidFill>
                  <a:srgbClr val="444444"/>
                </a:solidFill>
              </a:rPr>
              <a:t>Therefore</a:t>
            </a:r>
            <a:r>
              <a:rPr lang="en-US" sz="2000" b="0" i="0" dirty="0">
                <a:solidFill>
                  <a:srgbClr val="444444"/>
                </a:solidFill>
                <a:effectLst/>
              </a:rPr>
              <a:t>, it lacks the element of being a profit-and-loss-sharing system.</a:t>
            </a:r>
          </a:p>
          <a:p>
            <a:r>
              <a:rPr lang="en-US" sz="2000" b="0" i="0" dirty="0">
                <a:solidFill>
                  <a:srgbClr val="444444"/>
                </a:solidFill>
                <a:effectLst/>
              </a:rPr>
              <a:t>There is no agreement for the exchange of goods and services while disbursing cash financing, running finance, or working capital finance.</a:t>
            </a:r>
          </a:p>
          <a:p>
            <a:endParaRPr lang="en-US" sz="1900" b="0" i="0" dirty="0">
              <a:solidFill>
                <a:srgbClr val="444444"/>
              </a:solidFill>
              <a:effectLst/>
            </a:endParaRPr>
          </a:p>
        </p:txBody>
      </p:sp>
      <p:sp>
        <p:nvSpPr>
          <p:cNvPr id="8" name="Content Placeholder 3"/>
          <p:cNvSpPr>
            <a:spLocks noGrp="1"/>
          </p:cNvSpPr>
          <p:nvPr>
            <p:ph sz="half" idx="1"/>
          </p:nvPr>
        </p:nvSpPr>
        <p:spPr>
          <a:xfrm>
            <a:off x="6096000" y="1488498"/>
            <a:ext cx="5276272" cy="4351338"/>
          </a:xfrm>
        </p:spPr>
        <p:txBody>
          <a:bodyPr>
            <a:normAutofit/>
          </a:bodyPr>
          <a:lstStyle/>
          <a:p>
            <a:pPr marL="0" indent="0" algn="ctr">
              <a:buNone/>
            </a:pPr>
            <a:r>
              <a:rPr lang="en-US" b="1" dirty="0">
                <a:solidFill>
                  <a:srgbClr val="0070C0"/>
                </a:solidFill>
              </a:rPr>
              <a:t>Islamic System</a:t>
            </a:r>
          </a:p>
          <a:p>
            <a:r>
              <a:rPr lang="en-US" sz="2000" b="0" i="0" dirty="0">
                <a:solidFill>
                  <a:srgbClr val="444444"/>
                </a:solidFill>
                <a:effectLst/>
              </a:rPr>
              <a:t>Money is a medium of exchange and a store of value, but it is not a commodity.</a:t>
            </a:r>
          </a:p>
          <a:p>
            <a:r>
              <a:rPr lang="en-US" sz="2000" b="0" i="0" dirty="0">
                <a:solidFill>
                  <a:srgbClr val="444444"/>
                </a:solidFill>
                <a:effectLst/>
              </a:rPr>
              <a:t>Profit is earned through the sale of commodities or the charging of fees for providing services.</a:t>
            </a:r>
          </a:p>
          <a:p>
            <a:r>
              <a:rPr lang="en-US" sz="2000" b="0" i="0" dirty="0">
                <a:solidFill>
                  <a:srgbClr val="444444"/>
                </a:solidFill>
                <a:effectLst/>
              </a:rPr>
              <a:t>Profit and loss sharing is the basis of Islamic banking. Upon incurring losses, the bank will split those losses with the businessperson based on the manner of financing used.</a:t>
            </a:r>
          </a:p>
          <a:p>
            <a:r>
              <a:rPr lang="en-US" sz="2000" b="0" i="0" dirty="0">
                <a:solidFill>
                  <a:srgbClr val="444444"/>
                </a:solidFill>
                <a:effectLst/>
              </a:rPr>
              <a:t>While disbursing payments, it is required to execute agreements for the exchange of products and services.</a:t>
            </a:r>
          </a:p>
        </p:txBody>
      </p:sp>
    </p:spTree>
    <p:extLst>
      <p:ext uri="{BB962C8B-B14F-4D97-AF65-F5344CB8AC3E}">
        <p14:creationId xmlns:p14="http://schemas.microsoft.com/office/powerpoint/2010/main" val="2697281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254A-5CE9-40B7-9CFE-76D8E88CA1A1}"/>
              </a:ext>
            </a:extLst>
          </p:cNvPr>
          <p:cNvSpPr>
            <a:spLocks noGrp="1"/>
          </p:cNvSpPr>
          <p:nvPr>
            <p:ph type="title"/>
          </p:nvPr>
        </p:nvSpPr>
        <p:spPr>
          <a:xfrm>
            <a:off x="708891" y="217344"/>
            <a:ext cx="10515600" cy="1325563"/>
          </a:xfrm>
        </p:spPr>
        <p:txBody>
          <a:bodyPr/>
          <a:lstStyle/>
          <a:p>
            <a:pPr algn="ctr"/>
            <a:r>
              <a:rPr lang="en-US" dirty="0">
                <a:solidFill>
                  <a:srgbClr val="0070C0"/>
                </a:solidFill>
                <a:latin typeface="Bahnschrift SemiBold" panose="020B0502040204020203" pitchFamily="34" charset="0"/>
              </a:rPr>
              <a:t>Fundamental Differences in Perspective</a:t>
            </a:r>
          </a:p>
        </p:txBody>
      </p:sp>
      <p:sp>
        <p:nvSpPr>
          <p:cNvPr id="4" name="Content Placeholder 3"/>
          <p:cNvSpPr>
            <a:spLocks noGrp="1"/>
          </p:cNvSpPr>
          <p:nvPr>
            <p:ph sz="half" idx="1"/>
          </p:nvPr>
        </p:nvSpPr>
        <p:spPr>
          <a:xfrm>
            <a:off x="671944" y="1502353"/>
            <a:ext cx="5424055" cy="4351338"/>
          </a:xfrm>
        </p:spPr>
        <p:txBody>
          <a:bodyPr>
            <a:noAutofit/>
          </a:bodyPr>
          <a:lstStyle/>
          <a:p>
            <a:pPr marL="0" indent="0" algn="ctr">
              <a:buNone/>
            </a:pPr>
            <a:r>
              <a:rPr lang="en-US" b="1" dirty="0">
                <a:solidFill>
                  <a:srgbClr val="0070C0"/>
                </a:solidFill>
              </a:rPr>
              <a:t>Communist Systems</a:t>
            </a:r>
          </a:p>
          <a:p>
            <a:r>
              <a:rPr lang="en-US" sz="2000" b="0" i="0" dirty="0">
                <a:solidFill>
                  <a:srgbClr val="444444"/>
                </a:solidFill>
                <a:effectLst/>
              </a:rPr>
              <a:t>Defined from the philosophy of mind and the experience gained from the failure of capitalistic system.</a:t>
            </a:r>
          </a:p>
          <a:p>
            <a:r>
              <a:rPr lang="en-US" sz="2000" b="0" i="0" dirty="0">
                <a:solidFill>
                  <a:srgbClr val="444444"/>
                </a:solidFill>
                <a:effectLst/>
              </a:rPr>
              <a:t>Limited rather abolished Individual ownership of money/capital.</a:t>
            </a:r>
          </a:p>
          <a:p>
            <a:r>
              <a:rPr lang="en-US" sz="2000" b="0" i="0" dirty="0">
                <a:solidFill>
                  <a:srgbClr val="444444"/>
                </a:solidFill>
                <a:effectLst/>
              </a:rPr>
              <a:t>No competition between business, as price is controlled by price adjustment mechanism which somewhat favors the people.</a:t>
            </a:r>
          </a:p>
          <a:p>
            <a:r>
              <a:rPr lang="en-US" sz="2000" b="0" i="0" dirty="0">
                <a:solidFill>
                  <a:srgbClr val="444444"/>
                </a:solidFill>
                <a:effectLst/>
              </a:rPr>
              <a:t>Government or state acts as the owner or ruler of the economy and controls all economic activities.</a:t>
            </a:r>
          </a:p>
          <a:p>
            <a:r>
              <a:rPr lang="en-US" sz="2000" b="0" i="0" dirty="0">
                <a:solidFill>
                  <a:srgbClr val="444444"/>
                </a:solidFill>
                <a:effectLst/>
              </a:rPr>
              <a:t>Human apathy is the main source.</a:t>
            </a:r>
          </a:p>
        </p:txBody>
      </p:sp>
      <p:sp>
        <p:nvSpPr>
          <p:cNvPr id="8" name="Content Placeholder 3"/>
          <p:cNvSpPr>
            <a:spLocks noGrp="1"/>
          </p:cNvSpPr>
          <p:nvPr>
            <p:ph sz="half" idx="1"/>
          </p:nvPr>
        </p:nvSpPr>
        <p:spPr>
          <a:xfrm>
            <a:off x="6096000" y="1488498"/>
            <a:ext cx="5276272" cy="4351338"/>
          </a:xfrm>
        </p:spPr>
        <p:txBody>
          <a:bodyPr>
            <a:normAutofit/>
          </a:bodyPr>
          <a:lstStyle/>
          <a:p>
            <a:pPr marL="0" indent="0" algn="ctr">
              <a:buNone/>
            </a:pPr>
            <a:r>
              <a:rPr lang="en-US" b="1" dirty="0">
                <a:solidFill>
                  <a:srgbClr val="0070C0"/>
                </a:solidFill>
              </a:rPr>
              <a:t>Islamic System</a:t>
            </a:r>
          </a:p>
          <a:p>
            <a:r>
              <a:rPr lang="en-US" sz="2000" dirty="0">
                <a:solidFill>
                  <a:srgbClr val="444444"/>
                </a:solidFill>
              </a:rPr>
              <a:t>Conveyed through Quran, As-Sunnah and later explained by Islamic scholars.</a:t>
            </a:r>
          </a:p>
          <a:p>
            <a:r>
              <a:rPr lang="en-US" sz="2000" dirty="0">
                <a:solidFill>
                  <a:srgbClr val="444444"/>
                </a:solidFill>
              </a:rPr>
              <a:t>Individual ownership of money/capital is permitted.</a:t>
            </a:r>
          </a:p>
          <a:p>
            <a:r>
              <a:rPr lang="en-US" sz="2000" dirty="0">
                <a:solidFill>
                  <a:srgbClr val="444444"/>
                </a:solidFill>
              </a:rPr>
              <a:t>There is competition between business that is controlled by sharia laws.</a:t>
            </a:r>
          </a:p>
          <a:p>
            <a:r>
              <a:rPr lang="en-US" sz="2000" dirty="0">
                <a:solidFill>
                  <a:srgbClr val="444444"/>
                </a:solidFill>
              </a:rPr>
              <a:t>Governments act as supervisors to control and referee economic activities in the country.</a:t>
            </a:r>
          </a:p>
          <a:p>
            <a:r>
              <a:rPr lang="en-US" sz="2000" dirty="0">
                <a:solidFill>
                  <a:srgbClr val="444444"/>
                </a:solidFill>
              </a:rPr>
              <a:t>Islamic laws and fear of judgement day acts as a motivating force.</a:t>
            </a:r>
          </a:p>
        </p:txBody>
      </p:sp>
    </p:spTree>
    <p:extLst>
      <p:ext uri="{BB962C8B-B14F-4D97-AF65-F5344CB8AC3E}">
        <p14:creationId xmlns:p14="http://schemas.microsoft.com/office/powerpoint/2010/main" val="3028643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Economic System - Overview, Types, and Examples">
            <a:extLst>
              <a:ext uri="{FF2B5EF4-FFF2-40B4-BE49-F238E27FC236}">
                <a16:creationId xmlns:a16="http://schemas.microsoft.com/office/drawing/2014/main" id="{D0910BCD-9B19-ED7A-ACD4-20C931ABDE2A}"/>
              </a:ext>
            </a:extLst>
          </p:cNvPr>
          <p:cNvPicPr>
            <a:picLocks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2230" t="10501" r="3082" b="9646"/>
          <a:stretch/>
        </p:blipFill>
        <p:spPr bwMode="auto">
          <a:xfrm>
            <a:off x="145200" y="201600"/>
            <a:ext cx="11901600" cy="6454800"/>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320301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254A-5CE9-40B7-9CFE-76D8E88CA1A1}"/>
              </a:ext>
            </a:extLst>
          </p:cNvPr>
          <p:cNvSpPr>
            <a:spLocks noGrp="1"/>
          </p:cNvSpPr>
          <p:nvPr>
            <p:ph type="title"/>
          </p:nvPr>
        </p:nvSpPr>
        <p:spPr>
          <a:xfrm>
            <a:off x="708891" y="217344"/>
            <a:ext cx="10515600" cy="1325563"/>
          </a:xfrm>
        </p:spPr>
        <p:txBody>
          <a:bodyPr/>
          <a:lstStyle/>
          <a:p>
            <a:pPr algn="ctr"/>
            <a:r>
              <a:rPr lang="en-US" dirty="0">
                <a:solidFill>
                  <a:srgbClr val="0070C0"/>
                </a:solidFill>
                <a:latin typeface="Bahnschrift SemiBold" panose="020B0502040204020203" pitchFamily="34" charset="0"/>
              </a:rPr>
              <a:t>Fundamental Differences in Perspective</a:t>
            </a:r>
          </a:p>
        </p:txBody>
      </p:sp>
      <p:sp>
        <p:nvSpPr>
          <p:cNvPr id="4" name="Content Placeholder 3"/>
          <p:cNvSpPr>
            <a:spLocks noGrp="1"/>
          </p:cNvSpPr>
          <p:nvPr>
            <p:ph sz="half" idx="1"/>
          </p:nvPr>
        </p:nvSpPr>
        <p:spPr>
          <a:xfrm>
            <a:off x="671944" y="1502353"/>
            <a:ext cx="5424055" cy="4351338"/>
          </a:xfrm>
        </p:spPr>
        <p:txBody>
          <a:bodyPr>
            <a:noAutofit/>
          </a:bodyPr>
          <a:lstStyle/>
          <a:p>
            <a:pPr marL="0" indent="0" algn="ctr">
              <a:buNone/>
            </a:pPr>
            <a:r>
              <a:rPr lang="en-US" b="1" dirty="0">
                <a:solidFill>
                  <a:srgbClr val="0070C0"/>
                </a:solidFill>
              </a:rPr>
              <a:t>Capitalist System</a:t>
            </a:r>
          </a:p>
          <a:p>
            <a:r>
              <a:rPr lang="en-US" sz="2000" b="0" i="0" dirty="0">
                <a:solidFill>
                  <a:srgbClr val="444444"/>
                </a:solidFill>
                <a:effectLst/>
              </a:rPr>
              <a:t>The oldest form of economic system, defined through one’s sense of complete ownership.</a:t>
            </a:r>
          </a:p>
          <a:p>
            <a:r>
              <a:rPr lang="en-US" sz="2000" b="0" i="0" dirty="0">
                <a:solidFill>
                  <a:srgbClr val="444444"/>
                </a:solidFill>
                <a:effectLst/>
              </a:rPr>
              <a:t>Absolute Individual ownership of money/capital, and market mechanism allows to work alone.</a:t>
            </a:r>
          </a:p>
          <a:p>
            <a:r>
              <a:rPr lang="en-US" sz="2000" b="0" i="0" dirty="0">
                <a:solidFill>
                  <a:srgbClr val="444444"/>
                </a:solidFill>
                <a:effectLst/>
              </a:rPr>
              <a:t>There is a good competition between business, or sometimes complete monopoly but there are means to regulate the prices.</a:t>
            </a:r>
          </a:p>
          <a:p>
            <a:r>
              <a:rPr lang="en-US" sz="2000" b="0" i="0" dirty="0">
                <a:solidFill>
                  <a:srgbClr val="444444"/>
                </a:solidFill>
                <a:effectLst/>
              </a:rPr>
              <a:t>Individuals or firms acts as the owner or ruler of the economy and controls all economic activities.</a:t>
            </a:r>
          </a:p>
          <a:p>
            <a:r>
              <a:rPr lang="en-US" sz="1900" dirty="0">
                <a:solidFill>
                  <a:srgbClr val="444444"/>
                </a:solidFill>
              </a:rPr>
              <a:t>Earning profit </a:t>
            </a:r>
            <a:r>
              <a:rPr lang="en-US" sz="1900" b="0" i="0" dirty="0">
                <a:solidFill>
                  <a:srgbClr val="444444"/>
                </a:solidFill>
                <a:effectLst/>
              </a:rPr>
              <a:t>is the only motivating force.</a:t>
            </a:r>
          </a:p>
        </p:txBody>
      </p:sp>
      <p:sp>
        <p:nvSpPr>
          <p:cNvPr id="8" name="Content Placeholder 3"/>
          <p:cNvSpPr>
            <a:spLocks noGrp="1"/>
          </p:cNvSpPr>
          <p:nvPr>
            <p:ph sz="half" idx="1"/>
          </p:nvPr>
        </p:nvSpPr>
        <p:spPr>
          <a:xfrm>
            <a:off x="6096000" y="1488498"/>
            <a:ext cx="5276272" cy="4351338"/>
          </a:xfrm>
        </p:spPr>
        <p:txBody>
          <a:bodyPr>
            <a:normAutofit/>
          </a:bodyPr>
          <a:lstStyle/>
          <a:p>
            <a:pPr marL="0" indent="0" algn="ctr">
              <a:buNone/>
            </a:pPr>
            <a:r>
              <a:rPr lang="en-US" b="1" dirty="0">
                <a:solidFill>
                  <a:srgbClr val="0070C0"/>
                </a:solidFill>
              </a:rPr>
              <a:t>Islamic System</a:t>
            </a:r>
          </a:p>
          <a:p>
            <a:r>
              <a:rPr lang="en-US" sz="2000" dirty="0">
                <a:solidFill>
                  <a:srgbClr val="444444"/>
                </a:solidFill>
              </a:rPr>
              <a:t>Conveyed through Quran, As-Sunnah and later explained by Islamic scholars.</a:t>
            </a:r>
            <a:endParaRPr lang="en-US" sz="2000" b="0" i="0" dirty="0">
              <a:solidFill>
                <a:srgbClr val="444444"/>
              </a:solidFill>
              <a:effectLst/>
            </a:endParaRPr>
          </a:p>
          <a:p>
            <a:r>
              <a:rPr lang="en-US" sz="2000" b="0" i="0" dirty="0">
                <a:solidFill>
                  <a:srgbClr val="444444"/>
                </a:solidFill>
                <a:effectLst/>
              </a:rPr>
              <a:t>Individual ownership of money/capital is permitted but market mechanism works on </a:t>
            </a:r>
            <a:r>
              <a:rPr lang="en-US" sz="2000" b="0" i="0" dirty="0" err="1">
                <a:solidFill>
                  <a:srgbClr val="444444"/>
                </a:solidFill>
                <a:effectLst/>
              </a:rPr>
              <a:t>Masalhat</a:t>
            </a:r>
            <a:r>
              <a:rPr lang="en-US" sz="2000" b="0" i="0" dirty="0">
                <a:solidFill>
                  <a:srgbClr val="444444"/>
                </a:solidFill>
                <a:effectLst/>
              </a:rPr>
              <a:t>.</a:t>
            </a:r>
          </a:p>
          <a:p>
            <a:r>
              <a:rPr lang="en-US" sz="2000" b="0" i="0" dirty="0">
                <a:solidFill>
                  <a:srgbClr val="444444"/>
                </a:solidFill>
                <a:effectLst/>
              </a:rPr>
              <a:t>There is competition between business that is controlled by sharia laws.</a:t>
            </a:r>
          </a:p>
          <a:p>
            <a:r>
              <a:rPr lang="en-US" sz="2000" dirty="0">
                <a:solidFill>
                  <a:srgbClr val="444444"/>
                </a:solidFill>
              </a:rPr>
              <a:t>Governments act as supervisors to control and referee economic activities in the country.</a:t>
            </a:r>
          </a:p>
          <a:p>
            <a:r>
              <a:rPr lang="en-US" sz="2000" b="0" i="0" dirty="0">
                <a:solidFill>
                  <a:srgbClr val="444444"/>
                </a:solidFill>
                <a:effectLst/>
              </a:rPr>
              <a:t>Islamic law</a:t>
            </a:r>
            <a:r>
              <a:rPr lang="en-US" sz="2000" dirty="0">
                <a:solidFill>
                  <a:srgbClr val="444444"/>
                </a:solidFill>
              </a:rPr>
              <a:t>s and fear of judgement day acts as a motivating force.</a:t>
            </a:r>
            <a:endParaRPr lang="en-US" sz="2000" b="0" i="0" dirty="0">
              <a:solidFill>
                <a:srgbClr val="444444"/>
              </a:solidFill>
              <a:effectLst/>
            </a:endParaRPr>
          </a:p>
        </p:txBody>
      </p:sp>
    </p:spTree>
    <p:extLst>
      <p:ext uri="{BB962C8B-B14F-4D97-AF65-F5344CB8AC3E}">
        <p14:creationId xmlns:p14="http://schemas.microsoft.com/office/powerpoint/2010/main" val="25520908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E234CF4-802C-4AA1-B540-36C3B838C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D800584-727A-48CF-8223-244AD9717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67" y="-1"/>
            <a:ext cx="5038344"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35D61B-5859-43A3-B875-3E7CBF557B00}"/>
              </a:ext>
            </a:extLst>
          </p:cNvPr>
          <p:cNvSpPr>
            <a:spLocks noGrp="1"/>
          </p:cNvSpPr>
          <p:nvPr>
            <p:ph type="title"/>
          </p:nvPr>
        </p:nvSpPr>
        <p:spPr>
          <a:xfrm>
            <a:off x="1166650" y="1332952"/>
            <a:ext cx="3926898" cy="3921176"/>
          </a:xfrm>
        </p:spPr>
        <p:txBody>
          <a:bodyPr anchor="ctr">
            <a:normAutofit/>
          </a:bodyPr>
          <a:lstStyle/>
          <a:p>
            <a:pPr algn="ctr"/>
            <a:r>
              <a:rPr lang="en-US" sz="5400" b="1" dirty="0">
                <a:latin typeface="Bahnschrift" panose="020B0502040204020203" pitchFamily="34" charset="0"/>
              </a:rPr>
              <a:t>Conclusion</a:t>
            </a:r>
          </a:p>
        </p:txBody>
      </p:sp>
      <p:grpSp>
        <p:nvGrpSpPr>
          <p:cNvPr id="16" name="Group 15">
            <a:extLst>
              <a:ext uri="{FF2B5EF4-FFF2-40B4-BE49-F238E27FC236}">
                <a16:creationId xmlns:a16="http://schemas.microsoft.com/office/drawing/2014/main" id="{B0CED441-B73B-4907-9AF2-614CEAC6A1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5422392" y="64008"/>
            <a:chExt cx="1178966" cy="232963"/>
          </a:xfrm>
        </p:grpSpPr>
        <p:sp>
          <p:nvSpPr>
            <p:cNvPr id="17" name="Rectangle 64">
              <a:extLst>
                <a:ext uri="{FF2B5EF4-FFF2-40B4-BE49-F238E27FC236}">
                  <a16:creationId xmlns:a16="http://schemas.microsoft.com/office/drawing/2014/main" id="{A03170C9-14E4-4D47-827E-51518FA9CA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757EFF12-1826-499E-94C2-AF4400A664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20CC511B-2DB0-4523-82ED-40CCC5C7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6CB93565-67D6-49DD-8D4E-4685AC81A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AE9D45A7-FFB3-4E69-A4EC-FAA3489B0E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A29467A6-0F59-4991-89B5-35408BD725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AA726CA1-9A94-4AF0-B9DD-3572C692A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EB03BD70-FD68-460B-A88B-005DAB5BED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C1040543-6AB1-4FE1-8946-59D0E7BB8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BEEF4851-38D3-48A2-B05D-269771626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DEC37F16-C638-42B2-AA09-CA5142D85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0AC31779-80E9-4BF3-9703-F63FE8094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D71CA5FF-D764-4C4E-8854-E5875684F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81A1FA9D-7285-4D42-ADF3-BC14114B27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A1E40F6A-5F88-46D9-A510-00D54F0B8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938C555D-926A-4092-966E-1BC7E455F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58D049FF-3E13-4E3E-A5BE-CF5253B8E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A16547CF-5B03-4E57-B466-A0FDCECADD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84C012C4-5959-40D5-8A7B-8542BD4B98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8C7DF75A-2C0D-4388-A295-397333ADBD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84363D84-4D6B-45E4-BE6A-3DFE75EC786E}"/>
              </a:ext>
            </a:extLst>
          </p:cNvPr>
          <p:cNvSpPr>
            <a:spLocks noGrp="1"/>
          </p:cNvSpPr>
          <p:nvPr>
            <p:ph idx="1"/>
          </p:nvPr>
        </p:nvSpPr>
        <p:spPr>
          <a:xfrm>
            <a:off x="6421120" y="499833"/>
            <a:ext cx="5100320" cy="5581226"/>
          </a:xfrm>
        </p:spPr>
        <p:txBody>
          <a:bodyPr anchor="ctr">
            <a:normAutofit/>
          </a:bodyPr>
          <a:lstStyle/>
          <a:p>
            <a:r>
              <a:rPr lang="en-US" sz="2400" b="1" dirty="0">
                <a:solidFill>
                  <a:srgbClr val="0070C0"/>
                </a:solidFill>
              </a:rPr>
              <a:t>Western Economic Systems</a:t>
            </a:r>
          </a:p>
          <a:p>
            <a:r>
              <a:rPr lang="en-US" sz="2200" b="1" dirty="0"/>
              <a:t>Capitalism</a:t>
            </a:r>
          </a:p>
          <a:p>
            <a:r>
              <a:rPr lang="en-US" sz="2200" b="1" dirty="0"/>
              <a:t>Communism</a:t>
            </a:r>
          </a:p>
          <a:p>
            <a:r>
              <a:rPr lang="en-US" sz="2400" b="1" dirty="0">
                <a:solidFill>
                  <a:srgbClr val="0070C0"/>
                </a:solidFill>
              </a:rPr>
              <a:t>Islamic Economic System</a:t>
            </a:r>
          </a:p>
          <a:p>
            <a:pPr lvl="1"/>
            <a:r>
              <a:rPr lang="en-US" sz="1800" dirty="0">
                <a:effectLst/>
                <a:ea typeface="SimSun" panose="02010600030101010101" pitchFamily="2" charset="-122"/>
              </a:rPr>
              <a:t>Money is more of a medium of exchange than a source of value</a:t>
            </a:r>
          </a:p>
          <a:p>
            <a:pPr lvl="1"/>
            <a:r>
              <a:rPr lang="en-US" sz="1800" dirty="0">
                <a:effectLst/>
                <a:ea typeface="SimSun" panose="02010600030101010101" pitchFamily="2" charset="-122"/>
              </a:rPr>
              <a:t>Fundamentally, an Islamic economic system does not differ much from mixed-economy</a:t>
            </a:r>
          </a:p>
          <a:p>
            <a:r>
              <a:rPr lang="en-US" sz="2400" b="1" dirty="0">
                <a:solidFill>
                  <a:srgbClr val="0070C0"/>
                </a:solidFill>
              </a:rPr>
              <a:t>Remarks</a:t>
            </a:r>
          </a:p>
          <a:p>
            <a:pPr lvl="1"/>
            <a:r>
              <a:rPr lang="en-US" sz="1800" dirty="0">
                <a:ea typeface="SimSun" panose="02010600030101010101" pitchFamily="2" charset="-122"/>
              </a:rPr>
              <a:t>A</a:t>
            </a:r>
            <a:r>
              <a:rPr lang="en-US" sz="1800" dirty="0">
                <a:effectLst/>
                <a:ea typeface="SimSun" panose="02010600030101010101" pitchFamily="2" charset="-122"/>
              </a:rPr>
              <a:t>ll economic systems have their own advantages and disadvantages</a:t>
            </a:r>
          </a:p>
          <a:p>
            <a:pPr lvl="1"/>
            <a:r>
              <a:rPr lang="en-US" sz="1800" dirty="0">
                <a:effectLst/>
                <a:ea typeface="SimSun" panose="02010600030101010101" pitchFamily="2" charset="-122"/>
              </a:rPr>
              <a:t>Proper implementation of any one of these economic systems can eliminate many of the difficulties that the economy faces today</a:t>
            </a:r>
            <a:endParaRPr lang="en-US" sz="1800" dirty="0"/>
          </a:p>
        </p:txBody>
      </p:sp>
    </p:spTree>
    <p:extLst>
      <p:ext uri="{BB962C8B-B14F-4D97-AF65-F5344CB8AC3E}">
        <p14:creationId xmlns:p14="http://schemas.microsoft.com/office/powerpoint/2010/main" val="12648359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8CF5E676-CA04-4CED-9F1E-5026ED66E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2833068" cy="2997599"/>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40" name="Freeform: Shape 20">
            <a:extLst>
              <a:ext uri="{FF2B5EF4-FFF2-40B4-BE49-F238E27FC236}">
                <a16:creationId xmlns:a16="http://schemas.microsoft.com/office/drawing/2014/main" id="{AFD1189F-9598-4281-8056-2845388D4D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3068" cy="2997599"/>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3" name="Freeform: Shape 22">
            <a:extLst>
              <a:ext uri="{FF2B5EF4-FFF2-40B4-BE49-F238E27FC236}">
                <a16:creationId xmlns:a16="http://schemas.microsoft.com/office/drawing/2014/main" id="{583E04E1-D74F-4ED6-972C-035F4FEC4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Freeform: Shape 24">
            <a:extLst>
              <a:ext uri="{FF2B5EF4-FFF2-40B4-BE49-F238E27FC236}">
                <a16:creationId xmlns:a16="http://schemas.microsoft.com/office/drawing/2014/main" id="{A2B5CBEA-F125-49B6-8335-227C325B1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2" name="Rectangle 26">
            <a:extLst>
              <a:ext uri="{FF2B5EF4-FFF2-40B4-BE49-F238E27FC236}">
                <a16:creationId xmlns:a16="http://schemas.microsoft.com/office/drawing/2014/main" id="{E51A97D9-C694-4307-818B-0C5BBF413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21053" y="819446"/>
            <a:ext cx="6964685" cy="5402463"/>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28">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21053" y="819446"/>
            <a:ext cx="6964685" cy="5402463"/>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30">
            <a:extLst>
              <a:ext uri="{FF2B5EF4-FFF2-40B4-BE49-F238E27FC236}">
                <a16:creationId xmlns:a16="http://schemas.microsoft.com/office/drawing/2014/main" id="{8DE96824-E506-4448-8704-5EC7BF7BC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13658" y="727769"/>
            <a:ext cx="6964685" cy="5402463"/>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F72CA41-B759-4612-9852-B91D400F3CBA}"/>
              </a:ext>
            </a:extLst>
          </p:cNvPr>
          <p:cNvSpPr>
            <a:spLocks noGrp="1"/>
          </p:cNvSpPr>
          <p:nvPr>
            <p:ph type="title"/>
          </p:nvPr>
        </p:nvSpPr>
        <p:spPr>
          <a:xfrm>
            <a:off x="2886765" y="1495956"/>
            <a:ext cx="6418471" cy="2692050"/>
          </a:xfrm>
        </p:spPr>
        <p:txBody>
          <a:bodyPr vert="horz" lIns="91440" tIns="45720" rIns="91440" bIns="45720" rtlCol="0" anchor="b">
            <a:normAutofit/>
          </a:bodyPr>
          <a:lstStyle/>
          <a:p>
            <a:pPr algn="ctr"/>
            <a:r>
              <a:rPr lang="en-US" sz="6600" b="1" kern="1200" dirty="0">
                <a:solidFill>
                  <a:schemeClr val="bg1"/>
                </a:solidFill>
                <a:latin typeface="Bahnschrift" panose="020B0502040204020203" pitchFamily="34" charset="0"/>
              </a:rPr>
              <a:t>Thank You</a:t>
            </a:r>
          </a:p>
        </p:txBody>
      </p:sp>
      <p:sp>
        <p:nvSpPr>
          <p:cNvPr id="3" name="Content Placeholder 2">
            <a:extLst>
              <a:ext uri="{FF2B5EF4-FFF2-40B4-BE49-F238E27FC236}">
                <a16:creationId xmlns:a16="http://schemas.microsoft.com/office/drawing/2014/main" id="{3FA5B1D4-9552-403B-B228-1ECCA518C614}"/>
              </a:ext>
            </a:extLst>
          </p:cNvPr>
          <p:cNvSpPr>
            <a:spLocks noGrp="1"/>
          </p:cNvSpPr>
          <p:nvPr>
            <p:ph idx="1"/>
          </p:nvPr>
        </p:nvSpPr>
        <p:spPr>
          <a:xfrm>
            <a:off x="2886765" y="4414123"/>
            <a:ext cx="6418471" cy="1017915"/>
          </a:xfrm>
        </p:spPr>
        <p:txBody>
          <a:bodyPr vert="horz" lIns="91440" tIns="45720" rIns="91440" bIns="45720" rtlCol="0">
            <a:normAutofit/>
          </a:bodyPr>
          <a:lstStyle/>
          <a:p>
            <a:pPr marL="0" indent="0" algn="ctr">
              <a:buNone/>
            </a:pPr>
            <a:r>
              <a:rPr lang="en-US" b="1" kern="1200" dirty="0">
                <a:solidFill>
                  <a:schemeClr val="bg1"/>
                </a:solidFill>
                <a:latin typeface="Bahnschrift" panose="020B0502040204020203" pitchFamily="34" charset="0"/>
              </a:rPr>
              <a:t>Any Questions?</a:t>
            </a:r>
          </a:p>
        </p:txBody>
      </p:sp>
      <p:sp>
        <p:nvSpPr>
          <p:cNvPr id="52" name="Freeform: Shape 32">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27769"/>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dirty="0"/>
          </a:p>
        </p:txBody>
      </p:sp>
      <p:sp>
        <p:nvSpPr>
          <p:cNvPr id="53" name="Graphic 212">
            <a:extLst>
              <a:ext uri="{FF2B5EF4-FFF2-40B4-BE49-F238E27FC236}">
                <a16:creationId xmlns:a16="http://schemas.microsoft.com/office/drawing/2014/main" id="{4FB204DF-284E-45F6-A017-79A4DF57BC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75326" y="343675"/>
            <a:ext cx="768186" cy="76818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54" name="Graphic 212">
            <a:extLst>
              <a:ext uri="{FF2B5EF4-FFF2-40B4-BE49-F238E27FC236}">
                <a16:creationId xmlns:a16="http://schemas.microsoft.com/office/drawing/2014/main" id="{5EC6B544-8C84-47A6-885D-A4F09EF5C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75326" y="343675"/>
            <a:ext cx="768186" cy="76818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39" name="Freeform: Shape 38">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67504"/>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dirty="0"/>
          </a:p>
        </p:txBody>
      </p:sp>
      <p:sp>
        <p:nvSpPr>
          <p:cNvPr id="41" name="Oval 40">
            <a:extLst>
              <a:ext uri="{FF2B5EF4-FFF2-40B4-BE49-F238E27FC236}">
                <a16:creationId xmlns:a16="http://schemas.microsoft.com/office/drawing/2014/main" id="{32C95C5C-6FBD-47FF-9CA6-066193539A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7140" y="5100276"/>
            <a:ext cx="515928" cy="515928"/>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3" name="Oval 42">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7140" y="5100276"/>
            <a:ext cx="515928" cy="515928"/>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45"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46" name="Freeform: Shape 45">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644580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E234CF4-802C-4AA1-B540-36C3B838C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D800584-727A-48CF-8223-244AD9717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67" y="-1"/>
            <a:ext cx="5038344"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DE3F89-4751-4957-A024-E633BEDD57CF}"/>
              </a:ext>
            </a:extLst>
          </p:cNvPr>
          <p:cNvSpPr>
            <a:spLocks noGrp="1"/>
          </p:cNvSpPr>
          <p:nvPr>
            <p:ph type="title"/>
          </p:nvPr>
        </p:nvSpPr>
        <p:spPr>
          <a:xfrm>
            <a:off x="1166650" y="1332952"/>
            <a:ext cx="3926898" cy="1901032"/>
          </a:xfrm>
        </p:spPr>
        <p:txBody>
          <a:bodyPr anchor="ctr">
            <a:normAutofit/>
          </a:bodyPr>
          <a:lstStyle/>
          <a:p>
            <a:pPr algn="ctr"/>
            <a:r>
              <a:rPr lang="en-US" sz="5400" b="1" dirty="0">
                <a:latin typeface="Bahnschrift" panose="020B0502040204020203" pitchFamily="34" charset="0"/>
              </a:rPr>
              <a:t>Introduction</a:t>
            </a:r>
            <a:endParaRPr lang="en-US" sz="5400" dirty="0">
              <a:latin typeface="+mn-lt"/>
            </a:endParaRPr>
          </a:p>
        </p:txBody>
      </p:sp>
      <p:grpSp>
        <p:nvGrpSpPr>
          <p:cNvPr id="25" name="Group 24">
            <a:extLst>
              <a:ext uri="{FF2B5EF4-FFF2-40B4-BE49-F238E27FC236}">
                <a16:creationId xmlns:a16="http://schemas.microsoft.com/office/drawing/2014/main" id="{B0CED441-B73B-4907-9AF2-614CEAC6A1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5422392" y="64008"/>
            <a:chExt cx="1178966" cy="232963"/>
          </a:xfrm>
        </p:grpSpPr>
        <p:sp>
          <p:nvSpPr>
            <p:cNvPr id="26" name="Rectangle 64">
              <a:extLst>
                <a:ext uri="{FF2B5EF4-FFF2-40B4-BE49-F238E27FC236}">
                  <a16:creationId xmlns:a16="http://schemas.microsoft.com/office/drawing/2014/main" id="{A03170C9-14E4-4D47-827E-51518FA9CA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757EFF12-1826-499E-94C2-AF4400A664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20CC511B-2DB0-4523-82ED-40CCC5C7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6CB93565-67D6-49DD-8D4E-4685AC81A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AE9D45A7-FFB3-4E69-A4EC-FAA3489B0E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A29467A6-0F59-4991-89B5-35408BD725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AA726CA1-9A94-4AF0-B9DD-3572C692A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EB03BD70-FD68-460B-A88B-005DAB5BED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C1040543-6AB1-4FE1-8946-59D0E7BB8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BEEF4851-38D3-48A2-B05D-269771626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DEC37F16-C638-42B2-AA09-CA5142D85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0AC31779-80E9-4BF3-9703-F63FE8094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4">
              <a:extLst>
                <a:ext uri="{FF2B5EF4-FFF2-40B4-BE49-F238E27FC236}">
                  <a16:creationId xmlns:a16="http://schemas.microsoft.com/office/drawing/2014/main" id="{D71CA5FF-D764-4C4E-8854-E5875684F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81A1FA9D-7285-4D42-ADF3-BC14114B27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4">
              <a:extLst>
                <a:ext uri="{FF2B5EF4-FFF2-40B4-BE49-F238E27FC236}">
                  <a16:creationId xmlns:a16="http://schemas.microsoft.com/office/drawing/2014/main" id="{A1E40F6A-5F88-46D9-A510-00D54F0B8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6">
              <a:extLst>
                <a:ext uri="{FF2B5EF4-FFF2-40B4-BE49-F238E27FC236}">
                  <a16:creationId xmlns:a16="http://schemas.microsoft.com/office/drawing/2014/main" id="{938C555D-926A-4092-966E-1BC7E455F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4">
              <a:extLst>
                <a:ext uri="{FF2B5EF4-FFF2-40B4-BE49-F238E27FC236}">
                  <a16:creationId xmlns:a16="http://schemas.microsoft.com/office/drawing/2014/main" id="{58D049FF-3E13-4E3E-A5BE-CF5253B8E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6">
              <a:extLst>
                <a:ext uri="{FF2B5EF4-FFF2-40B4-BE49-F238E27FC236}">
                  <a16:creationId xmlns:a16="http://schemas.microsoft.com/office/drawing/2014/main" id="{A16547CF-5B03-4E57-B466-A0FDCECADD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4">
              <a:extLst>
                <a:ext uri="{FF2B5EF4-FFF2-40B4-BE49-F238E27FC236}">
                  <a16:creationId xmlns:a16="http://schemas.microsoft.com/office/drawing/2014/main" id="{84C012C4-5959-40D5-8A7B-8542BD4B98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6">
              <a:extLst>
                <a:ext uri="{FF2B5EF4-FFF2-40B4-BE49-F238E27FC236}">
                  <a16:creationId xmlns:a16="http://schemas.microsoft.com/office/drawing/2014/main" id="{8C7DF75A-2C0D-4388-A295-397333ADBD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Content Placeholder 2">
            <a:extLst>
              <a:ext uri="{FF2B5EF4-FFF2-40B4-BE49-F238E27FC236}">
                <a16:creationId xmlns:a16="http://schemas.microsoft.com/office/drawing/2014/main" id="{6200843D-B9E0-4445-BFF4-359D8EFF39C9}"/>
              </a:ext>
            </a:extLst>
          </p:cNvPr>
          <p:cNvSpPr>
            <a:spLocks noGrp="1"/>
          </p:cNvSpPr>
          <p:nvPr>
            <p:ph idx="1"/>
          </p:nvPr>
        </p:nvSpPr>
        <p:spPr>
          <a:xfrm>
            <a:off x="6421120" y="499833"/>
            <a:ext cx="5100320" cy="5581226"/>
          </a:xfrm>
        </p:spPr>
        <p:txBody>
          <a:bodyPr anchor="ctr">
            <a:normAutofit/>
          </a:bodyPr>
          <a:lstStyle/>
          <a:p>
            <a:r>
              <a:rPr lang="en-US" b="1" dirty="0">
                <a:solidFill>
                  <a:srgbClr val="0070C0"/>
                </a:solidFill>
              </a:rPr>
              <a:t>Definition</a:t>
            </a:r>
          </a:p>
          <a:p>
            <a:pPr marL="457200" lvl="1" indent="0">
              <a:buNone/>
            </a:pPr>
            <a:r>
              <a:rPr lang="en-US" dirty="0"/>
              <a:t>An economic system is a mechanism which deals with the production, distribution &amp; consumption of goods &amp; services in a particular society and comprises of people, institutions and their relationships</a:t>
            </a:r>
          </a:p>
          <a:p>
            <a:r>
              <a:rPr lang="en-US" sz="2400" dirty="0"/>
              <a:t>It addresses problems like allocation or </a:t>
            </a:r>
            <a:r>
              <a:rPr lang="en-US" sz="2400" dirty="0">
                <a:solidFill>
                  <a:srgbClr val="0070C0"/>
                </a:solidFill>
              </a:rPr>
              <a:t>scarcity of resources</a:t>
            </a:r>
            <a:r>
              <a:rPr lang="en-US" sz="2400" dirty="0"/>
              <a:t>.</a:t>
            </a:r>
          </a:p>
        </p:txBody>
      </p:sp>
      <p:sp>
        <p:nvSpPr>
          <p:cNvPr id="46" name="TextBox 45">
            <a:extLst>
              <a:ext uri="{FF2B5EF4-FFF2-40B4-BE49-F238E27FC236}">
                <a16:creationId xmlns:a16="http://schemas.microsoft.com/office/drawing/2014/main" id="{8048E7A5-5886-CD8F-9E1B-FB5E8C6F1A40}"/>
              </a:ext>
            </a:extLst>
          </p:cNvPr>
          <p:cNvSpPr txBox="1"/>
          <p:nvPr/>
        </p:nvSpPr>
        <p:spPr>
          <a:xfrm>
            <a:off x="1715903" y="2816882"/>
            <a:ext cx="2820471" cy="1754326"/>
          </a:xfrm>
          <a:prstGeom prst="rect">
            <a:avLst/>
          </a:prstGeom>
          <a:noFill/>
        </p:spPr>
        <p:txBody>
          <a:bodyPr wrap="square">
            <a:spAutoFit/>
          </a:bodyPr>
          <a:lstStyle/>
          <a:p>
            <a:pPr algn="ctr"/>
            <a:r>
              <a:rPr lang="en-US" sz="3600" i="1" dirty="0">
                <a:solidFill>
                  <a:schemeClr val="tx1">
                    <a:lumMod val="85000"/>
                    <a:lumOff val="15000"/>
                  </a:schemeClr>
                </a:solidFill>
                <a:latin typeface="+mn-lt"/>
              </a:rPr>
              <a:t>What really is an economic system?</a:t>
            </a:r>
            <a:endParaRPr lang="en-US" sz="3600" i="1" dirty="0">
              <a:solidFill>
                <a:schemeClr val="tx1">
                  <a:lumMod val="85000"/>
                  <a:lumOff val="15000"/>
                </a:schemeClr>
              </a:solidFill>
            </a:endParaRPr>
          </a:p>
        </p:txBody>
      </p:sp>
    </p:spTree>
    <p:extLst>
      <p:ext uri="{BB962C8B-B14F-4D97-AF65-F5344CB8AC3E}">
        <p14:creationId xmlns:p14="http://schemas.microsoft.com/office/powerpoint/2010/main" val="2383225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99 GIFS ideas | motion design, motion design animation, animation">
            <a:extLst>
              <a:ext uri="{FF2B5EF4-FFF2-40B4-BE49-F238E27FC236}">
                <a16:creationId xmlns:a16="http://schemas.microsoft.com/office/drawing/2014/main" id="{48FA50CD-2C2D-CD89-F285-067B9E4533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260" y="201155"/>
            <a:ext cx="11901479" cy="6455689"/>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3817967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254A-5CE9-40B7-9CFE-76D8E88CA1A1}"/>
              </a:ext>
            </a:extLst>
          </p:cNvPr>
          <p:cNvSpPr>
            <a:spLocks noGrp="1"/>
          </p:cNvSpPr>
          <p:nvPr>
            <p:ph type="title"/>
          </p:nvPr>
        </p:nvSpPr>
        <p:spPr/>
        <p:txBody>
          <a:bodyPr/>
          <a:lstStyle/>
          <a:p>
            <a:pPr algn="ctr"/>
            <a:r>
              <a:rPr lang="en-US" dirty="0">
                <a:solidFill>
                  <a:srgbClr val="0070C0"/>
                </a:solidFill>
                <a:latin typeface="Bahnschrift SemiBold" panose="020B0502040204020203" pitchFamily="34" charset="0"/>
              </a:rPr>
              <a:t>Type of Western Economies</a:t>
            </a:r>
          </a:p>
        </p:txBody>
      </p:sp>
      <p:pic>
        <p:nvPicPr>
          <p:cNvPr id="7" name="Picture 6">
            <a:extLst>
              <a:ext uri="{FF2B5EF4-FFF2-40B4-BE49-F238E27FC236}">
                <a16:creationId xmlns:a16="http://schemas.microsoft.com/office/drawing/2014/main" id="{C6132C73-1213-74DB-A3E3-BDD830A65851}"/>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Lst>
          </a:blip>
          <a:srcRect t="39524"/>
          <a:stretch/>
        </p:blipFill>
        <p:spPr>
          <a:xfrm>
            <a:off x="938212" y="1911086"/>
            <a:ext cx="10315575" cy="2014782"/>
          </a:xfrm>
          <a:prstGeom prst="rect">
            <a:avLst/>
          </a:prstGeom>
        </p:spPr>
      </p:pic>
      <p:sp>
        <p:nvSpPr>
          <p:cNvPr id="16" name="TextBox 15">
            <a:extLst>
              <a:ext uri="{FF2B5EF4-FFF2-40B4-BE49-F238E27FC236}">
                <a16:creationId xmlns:a16="http://schemas.microsoft.com/office/drawing/2014/main" id="{C9BD76A5-5033-01F9-7FFA-B96B1DB1C349}"/>
              </a:ext>
            </a:extLst>
          </p:cNvPr>
          <p:cNvSpPr txBox="1"/>
          <p:nvPr/>
        </p:nvSpPr>
        <p:spPr>
          <a:xfrm>
            <a:off x="6229350" y="4146266"/>
            <a:ext cx="4038600" cy="1200329"/>
          </a:xfrm>
          <a:prstGeom prst="rect">
            <a:avLst/>
          </a:prstGeom>
          <a:noFill/>
        </p:spPr>
        <p:txBody>
          <a:bodyPr wrap="square">
            <a:spAutoFit/>
          </a:bodyPr>
          <a:lstStyle/>
          <a:p>
            <a:pPr algn="ctr"/>
            <a:r>
              <a:rPr lang="en-US" sz="1800" b="1" dirty="0">
                <a:solidFill>
                  <a:srgbClr val="0070C0"/>
                </a:solidFill>
                <a:latin typeface="Bahnschrift" panose="020B0502040204020203" pitchFamily="34" charset="0"/>
              </a:rPr>
              <a:t>Our focus is on analyzing the different natures of western economies &amp; contrast them with the basis of an Islamic one</a:t>
            </a:r>
            <a:endParaRPr lang="en-US" dirty="0">
              <a:solidFill>
                <a:srgbClr val="0070C0"/>
              </a:solidFill>
            </a:endParaRPr>
          </a:p>
        </p:txBody>
      </p:sp>
    </p:spTree>
    <p:extLst>
      <p:ext uri="{BB962C8B-B14F-4D97-AF65-F5344CB8AC3E}">
        <p14:creationId xmlns:p14="http://schemas.microsoft.com/office/powerpoint/2010/main" val="39581604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E234CF4-802C-4AA1-B540-36C3B838C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D800584-727A-48CF-8223-244AD9717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67" y="-1"/>
            <a:ext cx="5038344"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DE3F89-4751-4957-A024-E633BEDD57CF}"/>
              </a:ext>
            </a:extLst>
          </p:cNvPr>
          <p:cNvSpPr>
            <a:spLocks noGrp="1"/>
          </p:cNvSpPr>
          <p:nvPr>
            <p:ph type="title"/>
          </p:nvPr>
        </p:nvSpPr>
        <p:spPr>
          <a:xfrm>
            <a:off x="1166650" y="1332952"/>
            <a:ext cx="3926898" cy="1901032"/>
          </a:xfrm>
        </p:spPr>
        <p:txBody>
          <a:bodyPr anchor="ctr">
            <a:normAutofit/>
          </a:bodyPr>
          <a:lstStyle/>
          <a:p>
            <a:pPr algn="ctr"/>
            <a:r>
              <a:rPr lang="en-US" sz="5400" b="1" dirty="0">
                <a:latin typeface="Bahnschrift" panose="020B0502040204020203" pitchFamily="34" charset="0"/>
              </a:rPr>
              <a:t>Capitalism</a:t>
            </a:r>
            <a:endParaRPr lang="en-US" sz="5400" dirty="0">
              <a:latin typeface="+mn-lt"/>
            </a:endParaRPr>
          </a:p>
        </p:txBody>
      </p:sp>
      <p:grpSp>
        <p:nvGrpSpPr>
          <p:cNvPr id="25" name="Group 24">
            <a:extLst>
              <a:ext uri="{FF2B5EF4-FFF2-40B4-BE49-F238E27FC236}">
                <a16:creationId xmlns:a16="http://schemas.microsoft.com/office/drawing/2014/main" id="{B0CED441-B73B-4907-9AF2-614CEAC6A1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5422392" y="64008"/>
            <a:chExt cx="1178966" cy="232963"/>
          </a:xfrm>
        </p:grpSpPr>
        <p:sp>
          <p:nvSpPr>
            <p:cNvPr id="26" name="Rectangle 64">
              <a:extLst>
                <a:ext uri="{FF2B5EF4-FFF2-40B4-BE49-F238E27FC236}">
                  <a16:creationId xmlns:a16="http://schemas.microsoft.com/office/drawing/2014/main" id="{A03170C9-14E4-4D47-827E-51518FA9CA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757EFF12-1826-499E-94C2-AF4400A664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20CC511B-2DB0-4523-82ED-40CCC5C7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6CB93565-67D6-49DD-8D4E-4685AC81A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AE9D45A7-FFB3-4E69-A4EC-FAA3489B0E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A29467A6-0F59-4991-89B5-35408BD725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AA726CA1-9A94-4AF0-B9DD-3572C692A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EB03BD70-FD68-460B-A88B-005DAB5BED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C1040543-6AB1-4FE1-8946-59D0E7BB8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BEEF4851-38D3-48A2-B05D-269771626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DEC37F16-C638-42B2-AA09-CA5142D85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0AC31779-80E9-4BF3-9703-F63FE8094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4">
              <a:extLst>
                <a:ext uri="{FF2B5EF4-FFF2-40B4-BE49-F238E27FC236}">
                  <a16:creationId xmlns:a16="http://schemas.microsoft.com/office/drawing/2014/main" id="{D71CA5FF-D764-4C4E-8854-E5875684F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81A1FA9D-7285-4D42-ADF3-BC14114B27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4">
              <a:extLst>
                <a:ext uri="{FF2B5EF4-FFF2-40B4-BE49-F238E27FC236}">
                  <a16:creationId xmlns:a16="http://schemas.microsoft.com/office/drawing/2014/main" id="{A1E40F6A-5F88-46D9-A510-00D54F0B8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6">
              <a:extLst>
                <a:ext uri="{FF2B5EF4-FFF2-40B4-BE49-F238E27FC236}">
                  <a16:creationId xmlns:a16="http://schemas.microsoft.com/office/drawing/2014/main" id="{938C555D-926A-4092-966E-1BC7E455F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4">
              <a:extLst>
                <a:ext uri="{FF2B5EF4-FFF2-40B4-BE49-F238E27FC236}">
                  <a16:creationId xmlns:a16="http://schemas.microsoft.com/office/drawing/2014/main" id="{58D049FF-3E13-4E3E-A5BE-CF5253B8E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6">
              <a:extLst>
                <a:ext uri="{FF2B5EF4-FFF2-40B4-BE49-F238E27FC236}">
                  <a16:creationId xmlns:a16="http://schemas.microsoft.com/office/drawing/2014/main" id="{A16547CF-5B03-4E57-B466-A0FDCECADD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4">
              <a:extLst>
                <a:ext uri="{FF2B5EF4-FFF2-40B4-BE49-F238E27FC236}">
                  <a16:creationId xmlns:a16="http://schemas.microsoft.com/office/drawing/2014/main" id="{84C012C4-5959-40D5-8A7B-8542BD4B98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6">
              <a:extLst>
                <a:ext uri="{FF2B5EF4-FFF2-40B4-BE49-F238E27FC236}">
                  <a16:creationId xmlns:a16="http://schemas.microsoft.com/office/drawing/2014/main" id="{8C7DF75A-2C0D-4388-A295-397333ADBD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Content Placeholder 2">
            <a:extLst>
              <a:ext uri="{FF2B5EF4-FFF2-40B4-BE49-F238E27FC236}">
                <a16:creationId xmlns:a16="http://schemas.microsoft.com/office/drawing/2014/main" id="{6200843D-B9E0-4445-BFF4-359D8EFF39C9}"/>
              </a:ext>
            </a:extLst>
          </p:cNvPr>
          <p:cNvSpPr>
            <a:spLocks noGrp="1"/>
          </p:cNvSpPr>
          <p:nvPr>
            <p:ph idx="1"/>
          </p:nvPr>
        </p:nvSpPr>
        <p:spPr>
          <a:xfrm>
            <a:off x="6421120" y="499833"/>
            <a:ext cx="5100320" cy="5581226"/>
          </a:xfrm>
        </p:spPr>
        <p:txBody>
          <a:bodyPr anchor="ctr">
            <a:normAutofit/>
          </a:bodyPr>
          <a:lstStyle/>
          <a:p>
            <a:r>
              <a:rPr lang="en-US" sz="2400" b="1" dirty="0">
                <a:solidFill>
                  <a:srgbClr val="0070C0"/>
                </a:solidFill>
              </a:rPr>
              <a:t>Principles of Capitalism</a:t>
            </a:r>
          </a:p>
          <a:p>
            <a:pPr lvl="1"/>
            <a:r>
              <a:rPr lang="en-US" sz="2000" dirty="0"/>
              <a:t>Private Ownerships</a:t>
            </a:r>
          </a:p>
          <a:p>
            <a:pPr lvl="1"/>
            <a:r>
              <a:rPr lang="en-US" sz="2000" dirty="0"/>
              <a:t>Free Markets</a:t>
            </a:r>
          </a:p>
          <a:p>
            <a:pPr lvl="1"/>
            <a:r>
              <a:rPr lang="en-US" sz="2000" dirty="0"/>
              <a:t>Profit Driven</a:t>
            </a:r>
          </a:p>
          <a:p>
            <a:r>
              <a:rPr lang="en-US" sz="2400" b="1" dirty="0">
                <a:solidFill>
                  <a:srgbClr val="0070C0"/>
                </a:solidFill>
              </a:rPr>
              <a:t>Profits &amp; Losses</a:t>
            </a:r>
          </a:p>
          <a:p>
            <a:pPr lvl="1"/>
            <a:r>
              <a:rPr lang="en-US" sz="2000" dirty="0"/>
              <a:t>Profits are closely associated with the concept of private property</a:t>
            </a:r>
            <a:endParaRPr lang="en-US" sz="2000" b="1" dirty="0"/>
          </a:p>
          <a:p>
            <a:r>
              <a:rPr lang="en-US" sz="2400" b="1" dirty="0">
                <a:solidFill>
                  <a:srgbClr val="0070C0"/>
                </a:solidFill>
              </a:rPr>
              <a:t>Voluntary Trade</a:t>
            </a:r>
          </a:p>
          <a:p>
            <a:pPr lvl="1"/>
            <a:r>
              <a:rPr lang="en-US" sz="2000" dirty="0"/>
              <a:t>Voluntary trade is the mechanism that drives activity in a capitalist system</a:t>
            </a:r>
          </a:p>
        </p:txBody>
      </p:sp>
      <p:sp>
        <p:nvSpPr>
          <p:cNvPr id="46" name="TextBox 45">
            <a:extLst>
              <a:ext uri="{FF2B5EF4-FFF2-40B4-BE49-F238E27FC236}">
                <a16:creationId xmlns:a16="http://schemas.microsoft.com/office/drawing/2014/main" id="{8048E7A5-5886-CD8F-9E1B-FB5E8C6F1A40}"/>
              </a:ext>
            </a:extLst>
          </p:cNvPr>
          <p:cNvSpPr txBox="1"/>
          <p:nvPr/>
        </p:nvSpPr>
        <p:spPr>
          <a:xfrm>
            <a:off x="1715903" y="2816882"/>
            <a:ext cx="2820471" cy="2354491"/>
          </a:xfrm>
          <a:prstGeom prst="rect">
            <a:avLst/>
          </a:prstGeom>
          <a:noFill/>
        </p:spPr>
        <p:txBody>
          <a:bodyPr wrap="square">
            <a:spAutoFit/>
          </a:bodyPr>
          <a:lstStyle/>
          <a:p>
            <a:pPr algn="ctr"/>
            <a:r>
              <a:rPr lang="en-US" sz="2100" dirty="0">
                <a:solidFill>
                  <a:schemeClr val="tx1">
                    <a:lumMod val="85000"/>
                    <a:lumOff val="15000"/>
                  </a:schemeClr>
                </a:solidFill>
                <a:latin typeface="+mn-lt"/>
              </a:rPr>
              <a:t>A</a:t>
            </a:r>
            <a:r>
              <a:rPr lang="en-US" sz="2100" i="0" dirty="0">
                <a:solidFill>
                  <a:schemeClr val="tx1">
                    <a:lumMod val="85000"/>
                    <a:lumOff val="15000"/>
                  </a:schemeClr>
                </a:solidFill>
                <a:effectLst/>
                <a:latin typeface="+mn-lt"/>
              </a:rPr>
              <a:t>n economic system in which the means of production (capital) are privately owned, and goods and services are produced for profit in a free market.</a:t>
            </a:r>
            <a:endParaRPr lang="en-US" sz="2100" dirty="0">
              <a:solidFill>
                <a:schemeClr val="tx1">
                  <a:lumMod val="85000"/>
                  <a:lumOff val="15000"/>
                </a:schemeClr>
              </a:solidFill>
            </a:endParaRPr>
          </a:p>
        </p:txBody>
      </p:sp>
    </p:spTree>
    <p:extLst>
      <p:ext uri="{BB962C8B-B14F-4D97-AF65-F5344CB8AC3E}">
        <p14:creationId xmlns:p14="http://schemas.microsoft.com/office/powerpoint/2010/main" val="2456389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254A-5CE9-40B7-9CFE-76D8E88CA1A1}"/>
              </a:ext>
            </a:extLst>
          </p:cNvPr>
          <p:cNvSpPr>
            <a:spLocks noGrp="1"/>
          </p:cNvSpPr>
          <p:nvPr>
            <p:ph type="title"/>
          </p:nvPr>
        </p:nvSpPr>
        <p:spPr/>
        <p:txBody>
          <a:bodyPr/>
          <a:lstStyle/>
          <a:p>
            <a:pPr algn="ctr"/>
            <a:r>
              <a:rPr lang="en-US" dirty="0">
                <a:solidFill>
                  <a:srgbClr val="0070C0"/>
                </a:solidFill>
                <a:latin typeface="Bahnschrift SemiBold" panose="020B0502040204020203" pitchFamily="34" charset="0"/>
              </a:rPr>
              <a:t>Capitalism &amp; Economic Growth</a:t>
            </a:r>
          </a:p>
        </p:txBody>
      </p:sp>
      <p:sp>
        <p:nvSpPr>
          <p:cNvPr id="6" name="Content Placeholder 5">
            <a:extLst>
              <a:ext uri="{FF2B5EF4-FFF2-40B4-BE49-F238E27FC236}">
                <a16:creationId xmlns:a16="http://schemas.microsoft.com/office/drawing/2014/main" id="{A055F751-D0C2-1BAA-B937-6068E21A5C14}"/>
              </a:ext>
            </a:extLst>
          </p:cNvPr>
          <p:cNvSpPr>
            <a:spLocks noGrp="1"/>
          </p:cNvSpPr>
          <p:nvPr>
            <p:ph sz="half" idx="1"/>
          </p:nvPr>
        </p:nvSpPr>
        <p:spPr>
          <a:xfrm>
            <a:off x="914400" y="2231624"/>
            <a:ext cx="5181600" cy="3539338"/>
          </a:xfrm>
        </p:spPr>
        <p:txBody>
          <a:bodyPr>
            <a:normAutofit/>
          </a:bodyPr>
          <a:lstStyle/>
          <a:p>
            <a:r>
              <a:rPr lang="en-US" sz="2400" dirty="0"/>
              <a:t>Capitalism has shown to be a highly successful vehicle for economic progress</a:t>
            </a:r>
          </a:p>
          <a:p>
            <a:r>
              <a:rPr lang="en-US" sz="2400" dirty="0"/>
              <a:t>Prior to the 18th and 19th centuries, rapid economic growth was mostly achieved by conquest</a:t>
            </a:r>
          </a:p>
          <a:p>
            <a:r>
              <a:rPr lang="en-US" sz="2400" dirty="0"/>
              <a:t>Average global per-capita income remained unchanged until the first Industrial Revolution began</a:t>
            </a:r>
          </a:p>
        </p:txBody>
      </p:sp>
      <p:pic>
        <p:nvPicPr>
          <p:cNvPr id="1026" name="Picture 2" descr="Economic history - Wikipedia">
            <a:extLst>
              <a:ext uri="{FF2B5EF4-FFF2-40B4-BE49-F238E27FC236}">
                <a16:creationId xmlns:a16="http://schemas.microsoft.com/office/drawing/2014/main" id="{67A5FF31-5D39-E95D-75C7-F9B2E9F151A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6306796" y="1898375"/>
            <a:ext cx="5047004" cy="4205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380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E234CF4-802C-4AA1-B540-36C3B838C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D800584-727A-48CF-8223-244AD9717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67" y="-1"/>
            <a:ext cx="5038344"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DE3F89-4751-4957-A024-E633BEDD57CF}"/>
              </a:ext>
            </a:extLst>
          </p:cNvPr>
          <p:cNvSpPr>
            <a:spLocks noGrp="1"/>
          </p:cNvSpPr>
          <p:nvPr>
            <p:ph type="title"/>
          </p:nvPr>
        </p:nvSpPr>
        <p:spPr>
          <a:xfrm>
            <a:off x="1090088" y="1332952"/>
            <a:ext cx="4072100" cy="1901032"/>
          </a:xfrm>
        </p:spPr>
        <p:txBody>
          <a:bodyPr anchor="ctr">
            <a:normAutofit/>
          </a:bodyPr>
          <a:lstStyle/>
          <a:p>
            <a:pPr algn="ctr"/>
            <a:r>
              <a:rPr lang="en-US" sz="5400" b="1" dirty="0">
                <a:latin typeface="Bahnschrift" panose="020B0502040204020203" pitchFamily="34" charset="0"/>
              </a:rPr>
              <a:t>Communism</a:t>
            </a:r>
            <a:endParaRPr lang="en-US" sz="5400" dirty="0">
              <a:latin typeface="+mn-lt"/>
            </a:endParaRPr>
          </a:p>
        </p:txBody>
      </p:sp>
      <p:grpSp>
        <p:nvGrpSpPr>
          <p:cNvPr id="25" name="Group 24">
            <a:extLst>
              <a:ext uri="{FF2B5EF4-FFF2-40B4-BE49-F238E27FC236}">
                <a16:creationId xmlns:a16="http://schemas.microsoft.com/office/drawing/2014/main" id="{B0CED441-B73B-4907-9AF2-614CEAC6A1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5422392" y="64008"/>
            <a:chExt cx="1178966" cy="232963"/>
          </a:xfrm>
        </p:grpSpPr>
        <p:sp>
          <p:nvSpPr>
            <p:cNvPr id="26" name="Rectangle 64">
              <a:extLst>
                <a:ext uri="{FF2B5EF4-FFF2-40B4-BE49-F238E27FC236}">
                  <a16:creationId xmlns:a16="http://schemas.microsoft.com/office/drawing/2014/main" id="{A03170C9-14E4-4D47-827E-51518FA9CA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757EFF12-1826-499E-94C2-AF4400A664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20CC511B-2DB0-4523-82ED-40CCC5C7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6CB93565-67D6-49DD-8D4E-4685AC81A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AE9D45A7-FFB3-4E69-A4EC-FAA3489B0E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A29467A6-0F59-4991-89B5-35408BD725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AA726CA1-9A94-4AF0-B9DD-3572C692A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EB03BD70-FD68-460B-A88B-005DAB5BED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C1040543-6AB1-4FE1-8946-59D0E7BB8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BEEF4851-38D3-48A2-B05D-269771626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DEC37F16-C638-42B2-AA09-CA5142D85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0AC31779-80E9-4BF3-9703-F63FE8094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4">
              <a:extLst>
                <a:ext uri="{FF2B5EF4-FFF2-40B4-BE49-F238E27FC236}">
                  <a16:creationId xmlns:a16="http://schemas.microsoft.com/office/drawing/2014/main" id="{D71CA5FF-D764-4C4E-8854-E5875684F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81A1FA9D-7285-4D42-ADF3-BC14114B27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4">
              <a:extLst>
                <a:ext uri="{FF2B5EF4-FFF2-40B4-BE49-F238E27FC236}">
                  <a16:creationId xmlns:a16="http://schemas.microsoft.com/office/drawing/2014/main" id="{A1E40F6A-5F88-46D9-A510-00D54F0B8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6">
              <a:extLst>
                <a:ext uri="{FF2B5EF4-FFF2-40B4-BE49-F238E27FC236}">
                  <a16:creationId xmlns:a16="http://schemas.microsoft.com/office/drawing/2014/main" id="{938C555D-926A-4092-966E-1BC7E455F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4">
              <a:extLst>
                <a:ext uri="{FF2B5EF4-FFF2-40B4-BE49-F238E27FC236}">
                  <a16:creationId xmlns:a16="http://schemas.microsoft.com/office/drawing/2014/main" id="{58D049FF-3E13-4E3E-A5BE-CF5253B8E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6">
              <a:extLst>
                <a:ext uri="{FF2B5EF4-FFF2-40B4-BE49-F238E27FC236}">
                  <a16:creationId xmlns:a16="http://schemas.microsoft.com/office/drawing/2014/main" id="{A16547CF-5B03-4E57-B466-A0FDCECADD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4">
              <a:extLst>
                <a:ext uri="{FF2B5EF4-FFF2-40B4-BE49-F238E27FC236}">
                  <a16:creationId xmlns:a16="http://schemas.microsoft.com/office/drawing/2014/main" id="{84C012C4-5959-40D5-8A7B-8542BD4B98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6">
              <a:extLst>
                <a:ext uri="{FF2B5EF4-FFF2-40B4-BE49-F238E27FC236}">
                  <a16:creationId xmlns:a16="http://schemas.microsoft.com/office/drawing/2014/main" id="{8C7DF75A-2C0D-4388-A295-397333ADBD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Content Placeholder 2">
            <a:extLst>
              <a:ext uri="{FF2B5EF4-FFF2-40B4-BE49-F238E27FC236}">
                <a16:creationId xmlns:a16="http://schemas.microsoft.com/office/drawing/2014/main" id="{6200843D-B9E0-4445-BFF4-359D8EFF39C9}"/>
              </a:ext>
            </a:extLst>
          </p:cNvPr>
          <p:cNvSpPr>
            <a:spLocks noGrp="1"/>
          </p:cNvSpPr>
          <p:nvPr>
            <p:ph idx="1"/>
          </p:nvPr>
        </p:nvSpPr>
        <p:spPr>
          <a:xfrm>
            <a:off x="6421120" y="499833"/>
            <a:ext cx="5100320" cy="5581226"/>
          </a:xfrm>
        </p:spPr>
        <p:txBody>
          <a:bodyPr anchor="ctr">
            <a:normAutofit/>
          </a:bodyPr>
          <a:lstStyle/>
          <a:p>
            <a:r>
              <a:rPr lang="en-US" sz="2100" dirty="0"/>
              <a:t>The </a:t>
            </a:r>
            <a:r>
              <a:rPr lang="en-US" sz="2100" dirty="0">
                <a:solidFill>
                  <a:srgbClr val="0070C0"/>
                </a:solidFill>
              </a:rPr>
              <a:t>Communist Manifesto</a:t>
            </a:r>
            <a:r>
              <a:rPr lang="en-US" sz="2100" dirty="0"/>
              <a:t> was written by Karl Marx and Friedrich Engels in 1848</a:t>
            </a:r>
          </a:p>
          <a:p>
            <a:r>
              <a:rPr lang="en-US" sz="2100" dirty="0"/>
              <a:t>This view of economy puts socialism in opposition to capitalism</a:t>
            </a:r>
          </a:p>
          <a:p>
            <a:r>
              <a:rPr lang="en-US" sz="2100" dirty="0"/>
              <a:t>A common disagreement amongst </a:t>
            </a:r>
            <a:r>
              <a:rPr lang="en-US" sz="2100" dirty="0">
                <a:solidFill>
                  <a:srgbClr val="0070C0"/>
                </a:solidFill>
              </a:rPr>
              <a:t>socialists</a:t>
            </a:r>
          </a:p>
          <a:p>
            <a:r>
              <a:rPr lang="en-US" sz="2100" dirty="0"/>
              <a:t>The centralists who want a central group or party to have public control</a:t>
            </a:r>
          </a:p>
          <a:p>
            <a:r>
              <a:rPr lang="en-US" sz="2100" dirty="0"/>
              <a:t>The decentralists who want the local people who are directly affected by it</a:t>
            </a:r>
          </a:p>
        </p:txBody>
      </p:sp>
      <p:sp>
        <p:nvSpPr>
          <p:cNvPr id="46" name="TextBox 45">
            <a:extLst>
              <a:ext uri="{FF2B5EF4-FFF2-40B4-BE49-F238E27FC236}">
                <a16:creationId xmlns:a16="http://schemas.microsoft.com/office/drawing/2014/main" id="{8048E7A5-5886-CD8F-9E1B-FB5E8C6F1A40}"/>
              </a:ext>
            </a:extLst>
          </p:cNvPr>
          <p:cNvSpPr txBox="1"/>
          <p:nvPr/>
        </p:nvSpPr>
        <p:spPr>
          <a:xfrm>
            <a:off x="1715903" y="2816882"/>
            <a:ext cx="2820471" cy="2677656"/>
          </a:xfrm>
          <a:prstGeom prst="rect">
            <a:avLst/>
          </a:prstGeom>
          <a:noFill/>
        </p:spPr>
        <p:txBody>
          <a:bodyPr wrap="square">
            <a:spAutoFit/>
          </a:bodyPr>
          <a:lstStyle/>
          <a:p>
            <a:pPr algn="ctr"/>
            <a:r>
              <a:rPr lang="en-US" sz="2100" dirty="0">
                <a:solidFill>
                  <a:schemeClr val="tx1">
                    <a:lumMod val="85000"/>
                    <a:lumOff val="15000"/>
                  </a:schemeClr>
                </a:solidFill>
              </a:rPr>
              <a:t>A theory or system of social organization in which all property is owned by the community and each person contributes and receives according to their ability and needs</a:t>
            </a:r>
          </a:p>
        </p:txBody>
      </p:sp>
    </p:spTree>
    <p:extLst>
      <p:ext uri="{BB962C8B-B14F-4D97-AF65-F5344CB8AC3E}">
        <p14:creationId xmlns:p14="http://schemas.microsoft.com/office/powerpoint/2010/main" val="2605541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9254A-5CE9-40B7-9CFE-76D8E88CA1A1}"/>
              </a:ext>
            </a:extLst>
          </p:cNvPr>
          <p:cNvSpPr>
            <a:spLocks noGrp="1"/>
          </p:cNvSpPr>
          <p:nvPr>
            <p:ph type="title"/>
          </p:nvPr>
        </p:nvSpPr>
        <p:spPr>
          <a:xfrm>
            <a:off x="708891" y="217344"/>
            <a:ext cx="10515600" cy="1325563"/>
          </a:xfrm>
        </p:spPr>
        <p:txBody>
          <a:bodyPr/>
          <a:lstStyle/>
          <a:p>
            <a:pPr algn="ctr"/>
            <a:r>
              <a:rPr lang="en-US" dirty="0">
                <a:solidFill>
                  <a:srgbClr val="0070C0"/>
                </a:solidFill>
                <a:latin typeface="Bahnschrift SemiBold" panose="020B0502040204020203" pitchFamily="34" charset="0"/>
              </a:rPr>
              <a:t>Communism: Pros and Cons</a:t>
            </a:r>
          </a:p>
        </p:txBody>
      </p:sp>
      <p:sp>
        <p:nvSpPr>
          <p:cNvPr id="4" name="Content Placeholder 3"/>
          <p:cNvSpPr>
            <a:spLocks noGrp="1"/>
          </p:cNvSpPr>
          <p:nvPr>
            <p:ph sz="half" idx="1"/>
          </p:nvPr>
        </p:nvSpPr>
        <p:spPr>
          <a:xfrm>
            <a:off x="671945" y="1502353"/>
            <a:ext cx="5181600" cy="4351338"/>
          </a:xfrm>
        </p:spPr>
        <p:txBody>
          <a:bodyPr>
            <a:normAutofit/>
          </a:bodyPr>
          <a:lstStyle/>
          <a:p>
            <a:pPr marL="0" indent="0">
              <a:buNone/>
            </a:pPr>
            <a:r>
              <a:rPr lang="en-US" sz="2000" b="1" dirty="0">
                <a:solidFill>
                  <a:srgbClr val="0070C0"/>
                </a:solidFill>
              </a:rPr>
              <a:t>Pros</a:t>
            </a:r>
          </a:p>
          <a:p>
            <a:pPr lvl="1"/>
            <a:r>
              <a:rPr lang="en-US" sz="2000" dirty="0"/>
              <a:t>Everyone gets goods according to their needs</a:t>
            </a:r>
          </a:p>
          <a:p>
            <a:pPr lvl="1"/>
            <a:r>
              <a:rPr lang="en-US" sz="2000" dirty="0"/>
              <a:t>No concentration of wealth amongst a few</a:t>
            </a:r>
          </a:p>
          <a:p>
            <a:pPr lvl="1"/>
            <a:r>
              <a:rPr lang="en-US" sz="2000" dirty="0"/>
              <a:t>Assurance of supply with medical equipment</a:t>
            </a:r>
          </a:p>
          <a:p>
            <a:pPr lvl="1"/>
            <a:r>
              <a:rPr lang="en-US" sz="2000" dirty="0"/>
              <a:t>Lower unemployment rates</a:t>
            </a:r>
          </a:p>
          <a:p>
            <a:pPr marL="0" indent="0">
              <a:buNone/>
            </a:pPr>
            <a:r>
              <a:rPr lang="en-US" sz="2000" b="1" dirty="0">
                <a:solidFill>
                  <a:srgbClr val="0070C0"/>
                </a:solidFill>
              </a:rPr>
              <a:t>Cons</a:t>
            </a:r>
          </a:p>
          <a:p>
            <a:pPr lvl="1"/>
            <a:r>
              <a:rPr lang="en-US" sz="2000" dirty="0"/>
              <a:t>Difficult to accumulate wealth</a:t>
            </a:r>
          </a:p>
          <a:p>
            <a:pPr lvl="1"/>
            <a:r>
              <a:rPr lang="en-US" sz="2000" dirty="0"/>
              <a:t>No economic freedom</a:t>
            </a:r>
          </a:p>
          <a:p>
            <a:pPr lvl="1"/>
            <a:r>
              <a:rPr lang="en-US" sz="2000" dirty="0"/>
              <a:t>Lack of motivation in citizens</a:t>
            </a:r>
          </a:p>
          <a:p>
            <a:pPr lvl="1"/>
            <a:r>
              <a:rPr lang="en-US" sz="2000" dirty="0"/>
              <a:t>History shows its bad for economy</a:t>
            </a:r>
          </a:p>
        </p:txBody>
      </p:sp>
      <p:pic>
        <p:nvPicPr>
          <p:cNvPr id="1026" name="Picture 2" descr="Nine charts which tell you all you need to know about North Korea - BBC News">
            <a:extLst>
              <a:ext uri="{FF2B5EF4-FFF2-40B4-BE49-F238E27FC236}">
                <a16:creationId xmlns:a16="http://schemas.microsoft.com/office/drawing/2014/main" id="{E3141DF7-CE9E-4DEE-87B3-4D9545E81D8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Effect>
                      <a14:saturation sat="400000"/>
                    </a14:imgEffect>
                  </a14:imgLayer>
                </a14:imgProps>
              </a:ext>
              <a:ext uri="{28A0092B-C50C-407E-A947-70E740481C1C}">
                <a14:useLocalDpi xmlns:a14="http://schemas.microsoft.com/office/drawing/2010/main" val="0"/>
              </a:ext>
            </a:extLst>
          </a:blip>
          <a:srcRect t="15541" b="5111"/>
          <a:stretch/>
        </p:blipFill>
        <p:spPr bwMode="auto">
          <a:xfrm>
            <a:off x="6096000" y="1993620"/>
            <a:ext cx="5672556" cy="3368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47882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892</TotalTime>
  <Words>1578</Words>
  <Application>Microsoft Office PowerPoint</Application>
  <PresentationFormat>Widescreen</PresentationFormat>
  <Paragraphs>160</Paragraphs>
  <Slides>22</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Bahnschrift</vt:lpstr>
      <vt:lpstr>Bahnschrift Light</vt:lpstr>
      <vt:lpstr>Bahnschrift SemiBold</vt:lpstr>
      <vt:lpstr>Calibri</vt:lpstr>
      <vt:lpstr>Calibri Light</vt:lpstr>
      <vt:lpstr>Office Theme</vt:lpstr>
      <vt:lpstr>Islamic &amp; Modern Western Economic Systems: An In-Depth Analysis &amp; Comparison</vt:lpstr>
      <vt:lpstr>PowerPoint Presentation</vt:lpstr>
      <vt:lpstr>Introduction</vt:lpstr>
      <vt:lpstr>PowerPoint Presentation</vt:lpstr>
      <vt:lpstr>Type of Western Economies</vt:lpstr>
      <vt:lpstr>Capitalism</vt:lpstr>
      <vt:lpstr>Capitalism &amp; Economic Growth</vt:lpstr>
      <vt:lpstr>Communism</vt:lpstr>
      <vt:lpstr>Communism: Pros and Cons</vt:lpstr>
      <vt:lpstr>Mixed Economy</vt:lpstr>
      <vt:lpstr>PowerPoint Presentation</vt:lpstr>
      <vt:lpstr>Islam’s Perception of Money</vt:lpstr>
      <vt:lpstr>Islamic Viewpoint: Money &amp; Commodity</vt:lpstr>
      <vt:lpstr>Era of Hazrat Umer R.A</vt:lpstr>
      <vt:lpstr>Era of Hazrat Umer R.A</vt:lpstr>
      <vt:lpstr>Era of Hazrat Umer R.A</vt:lpstr>
      <vt:lpstr>PowerPoint Presentation</vt:lpstr>
      <vt:lpstr>Fundamental Differences in Perspective</vt:lpstr>
      <vt:lpstr>Fundamental Differences in Perspective</vt:lpstr>
      <vt:lpstr>Fundamental Differences in Perspective</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TUKL-DLL Internship 2021</dc:title>
  <dc:creator>Muhammad Ahmed Mohsin</dc:creator>
  <cp:lastModifiedBy>Muhammad Umer</cp:lastModifiedBy>
  <cp:revision>206</cp:revision>
  <dcterms:created xsi:type="dcterms:W3CDTF">2021-09-02T06:50:10Z</dcterms:created>
  <dcterms:modified xsi:type="dcterms:W3CDTF">2022-05-30T18:41:59Z</dcterms:modified>
</cp:coreProperties>
</file>